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44.xml" ContentType="application/vnd.openxmlformats-officedocument.presentationml.slide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377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tags/tag396.xml" ContentType="application/vnd.openxmlformats-officedocument.presentationml.tags+xml"/>
  <Override PartName="/ppt/tags/tag40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34" r:id="rId2"/>
    <p:sldId id="277" r:id="rId3"/>
    <p:sldId id="257" r:id="rId4"/>
    <p:sldId id="313" r:id="rId5"/>
    <p:sldId id="256" r:id="rId6"/>
    <p:sldId id="273" r:id="rId7"/>
    <p:sldId id="272" r:id="rId8"/>
    <p:sldId id="276" r:id="rId9"/>
    <p:sldId id="340" r:id="rId10"/>
    <p:sldId id="268" r:id="rId11"/>
    <p:sldId id="307" r:id="rId12"/>
    <p:sldId id="341" r:id="rId13"/>
    <p:sldId id="262" r:id="rId14"/>
    <p:sldId id="263" r:id="rId15"/>
    <p:sldId id="275" r:id="rId16"/>
    <p:sldId id="281" r:id="rId17"/>
    <p:sldId id="296" r:id="rId18"/>
    <p:sldId id="279" r:id="rId19"/>
    <p:sldId id="280" r:id="rId20"/>
    <p:sldId id="346" r:id="rId21"/>
    <p:sldId id="284" r:id="rId22"/>
    <p:sldId id="283" r:id="rId23"/>
    <p:sldId id="295" r:id="rId24"/>
    <p:sldId id="297" r:id="rId25"/>
    <p:sldId id="299" r:id="rId26"/>
    <p:sldId id="300" r:id="rId27"/>
    <p:sldId id="301" r:id="rId28"/>
    <p:sldId id="303" r:id="rId29"/>
    <p:sldId id="304" r:id="rId30"/>
    <p:sldId id="342" r:id="rId31"/>
    <p:sldId id="315" r:id="rId32"/>
    <p:sldId id="345" r:id="rId33"/>
    <p:sldId id="319" r:id="rId34"/>
    <p:sldId id="320" r:id="rId35"/>
    <p:sldId id="348" r:id="rId36"/>
    <p:sldId id="329" r:id="rId37"/>
    <p:sldId id="339" r:id="rId38"/>
    <p:sldId id="344" r:id="rId39"/>
    <p:sldId id="347" r:id="rId40"/>
    <p:sldId id="343" r:id="rId41"/>
    <p:sldId id="349" r:id="rId42"/>
    <p:sldId id="350" r:id="rId43"/>
    <p:sldId id="351" r:id="rId44"/>
    <p:sldId id="352" r:id="rId45"/>
  </p:sldIdLst>
  <p:sldSz cx="9144000" cy="6858000" type="screen4x3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CMEX10" pitchFamily="34" charset="0"/>
      <p:regular r:id="rId52"/>
    </p:embeddedFont>
    <p:embeddedFont>
      <p:font typeface="CMMI12" pitchFamily="34" charset="0"/>
      <p:regular r:id="rId53"/>
    </p:embeddedFont>
    <p:embeddedFont>
      <p:font typeface="CMMI10" pitchFamily="34" charset="0"/>
      <p:regular r:id="rId54"/>
    </p:embeddedFont>
    <p:embeddedFont>
      <p:font typeface="CMR10" pitchFamily="34" charset="0"/>
      <p:regular r:id="rId55"/>
    </p:embeddedFont>
    <p:embeddedFont>
      <p:font typeface="CMSY10" pitchFamily="34" charset="0"/>
      <p:regular r:id="rId56"/>
    </p:embeddedFont>
    <p:embeddedFont>
      <p:font typeface="CMSY7" pitchFamily="34" charset="0"/>
      <p:regular r:id="rId57"/>
    </p:embeddedFont>
    <p:embeddedFont>
      <p:font typeface="CMR7" pitchFamily="34" charset="0"/>
      <p:regular r:id="rId58"/>
    </p:embeddedFont>
    <p:embeddedFont>
      <p:font typeface="CMMI7" pitchFamily="34" charset="0"/>
      <p:regular r:id="rId59"/>
    </p:embeddedFont>
    <p:embeddedFont>
      <p:font typeface="CMR12" pitchFamily="34" charset="0"/>
      <p:regular r:id="rId60"/>
    </p:embeddedFont>
    <p:embeddedFont>
      <p:font typeface="MSBM7" pitchFamily="34" charset="0"/>
      <p:regular r:id="rId61"/>
    </p:embeddedFont>
    <p:embeddedFont>
      <p:font typeface="CMR5" pitchFamily="34" charset="0"/>
      <p:regular r:id="rId62"/>
    </p:embeddedFont>
    <p:embeddedFont>
      <p:font typeface="CMMI5" pitchFamily="34" charset="0"/>
      <p:regular r:id="rId63"/>
    </p:embeddedFont>
    <p:embeddedFont>
      <p:font typeface="CMEX7" pitchFamily="34" charset="0"/>
      <p:regular r:id="rId64"/>
    </p:embeddedFont>
    <p:embeddedFont>
      <p:font typeface="CMSY5" pitchFamily="34" charset="0"/>
      <p:regular r:id="rId65"/>
    </p:embeddedFont>
    <p:embeddedFont>
      <p:font typeface="MSBM10" pitchFamily="34" charset="0"/>
      <p:regular r:id="rId66"/>
    </p:embeddedFont>
    <p:embeddedFont>
      <p:font typeface="CMTI10" pitchFamily="34" charset="0"/>
      <p:regular r:id="rId67"/>
    </p:embeddedFont>
    <p:embeddedFont>
      <p:font typeface="CMSY8" pitchFamily="34" charset="0"/>
      <p:regular r:id="rId68"/>
    </p:embeddedFont>
    <p:embeddedFont>
      <p:font typeface="CMR8" pitchFamily="34" charset="0"/>
      <p:regular r:id="rId69"/>
    </p:embeddedFont>
    <p:embeddedFont>
      <p:font typeface="CMTI12" pitchFamily="34" charset="0"/>
      <p:regular r:id="rId70"/>
    </p:embeddedFont>
    <p:embeddedFont>
      <p:font typeface="CMMI8" pitchFamily="34" charset="0"/>
      <p:regular r:id="rId71"/>
    </p:embeddedFont>
    <p:embeddedFont>
      <p:font typeface="CMBX12" pitchFamily="34" charset="0"/>
      <p:regular r:id="rId72"/>
    </p:embeddedFont>
    <p:embeddedFont>
      <p:font typeface="CMBXTI10" pitchFamily="34" charset="0"/>
      <p:regular r:id="rId73"/>
    </p:embeddedFont>
    <p:embeddedFont>
      <p:font typeface="CMCSC10" pitchFamily="34" charset="0"/>
      <p:regular r:id="rId74"/>
    </p:embeddedFont>
    <p:embeddedFont>
      <p:font typeface="CMBX10" pitchFamily="34" charset="0"/>
      <p:regular r:id="rId75"/>
    </p:embeddedFont>
    <p:embeddedFont>
      <p:font typeface="CMSY9" pitchFamily="34" charset="0"/>
      <p:regular r:id="rId76"/>
    </p:embeddedFont>
    <p:embeddedFont>
      <p:font typeface="CMR9" pitchFamily="34" charset="0"/>
      <p:regular r:id="rId77"/>
    </p:embeddedFont>
    <p:embeddedFont>
      <p:font typeface="MT Extra" pitchFamily="18" charset="2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324" autoAdjust="0"/>
  </p:normalViewPr>
  <p:slideViewPr>
    <p:cSldViewPr>
      <p:cViewPr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6" Type="http://schemas.openxmlformats.org/officeDocument/2006/relationships/font" Target="fonts/font29.fntdata"/><Relationship Id="rId7" Type="http://schemas.openxmlformats.org/officeDocument/2006/relationships/slide" Target="slides/slide6.xml"/><Relationship Id="rId71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font" Target="fonts/font27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font" Target="fonts/font26.fntdata"/><Relationship Id="rId78" Type="http://schemas.openxmlformats.org/officeDocument/2006/relationships/font" Target="fonts/font31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77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375B9-9808-4BD4-B3FD-E2AACAEE5E78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2A124-AF1B-4B7B-9342-8CEBCBE15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7471D-8264-4D4D-AA69-DF130BDFF226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A51F-E9A7-40B3-B1D5-3FCB4A411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3A51F-E9A7-40B3-B1D5-3FCB4A411B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B9F6-C327-4825-9D55-C067CA5CA52B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C30BF-E853-47E5-A1D7-049F2D6D8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68.xml"/><Relationship Id="rId7" Type="http://schemas.openxmlformats.org/officeDocument/2006/relationships/image" Target="../media/image38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10" Type="http://schemas.openxmlformats.org/officeDocument/2006/relationships/image" Target="../media/image41.emf"/><Relationship Id="rId4" Type="http://schemas.openxmlformats.org/officeDocument/2006/relationships/tags" Target="../tags/tag69.xml"/><Relationship Id="rId9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42.emf"/><Relationship Id="rId5" Type="http://schemas.openxmlformats.org/officeDocument/2006/relationships/tags" Target="../tags/tag77.xml"/><Relationship Id="rId10" Type="http://schemas.openxmlformats.org/officeDocument/2006/relationships/image" Target="../media/image3.emf"/><Relationship Id="rId4" Type="http://schemas.openxmlformats.org/officeDocument/2006/relationships/tags" Target="../tags/tag76.xml"/><Relationship Id="rId9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81.xml"/><Relationship Id="rId7" Type="http://schemas.openxmlformats.org/officeDocument/2006/relationships/image" Target="../media/image43.emf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3.xml"/><Relationship Id="rId10" Type="http://schemas.openxmlformats.org/officeDocument/2006/relationships/image" Target="../media/image46.emf"/><Relationship Id="rId4" Type="http://schemas.openxmlformats.org/officeDocument/2006/relationships/tags" Target="../tags/tag82.xml"/><Relationship Id="rId9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88.xml"/><Relationship Id="rId7" Type="http://schemas.openxmlformats.org/officeDocument/2006/relationships/image" Target="../media/image49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8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tags" Target="../tags/tag92.xml"/><Relationship Id="rId7" Type="http://schemas.openxmlformats.org/officeDocument/2006/relationships/image" Target="../media/image52.em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51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tags" Target="../tags/tag96.xml"/><Relationship Id="rId7" Type="http://schemas.openxmlformats.org/officeDocument/2006/relationships/image" Target="../media/image55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54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0.xml"/><Relationship Id="rId7" Type="http://schemas.openxmlformats.org/officeDocument/2006/relationships/image" Target="../media/image1.em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em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60.emf"/><Relationship Id="rId5" Type="http://schemas.openxmlformats.org/officeDocument/2006/relationships/tags" Target="../tags/tag107.xml"/><Relationship Id="rId10" Type="http://schemas.openxmlformats.org/officeDocument/2006/relationships/image" Target="../media/image59.emf"/><Relationship Id="rId4" Type="http://schemas.openxmlformats.org/officeDocument/2006/relationships/tags" Target="../tags/tag106.xml"/><Relationship Id="rId9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tags" Target="../tags/tag111.xml"/><Relationship Id="rId7" Type="http://schemas.openxmlformats.org/officeDocument/2006/relationships/image" Target="../media/image62.emf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66.emf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65.emf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64.emf"/><Relationship Id="rId5" Type="http://schemas.openxmlformats.org/officeDocument/2006/relationships/tags" Target="../tags/tag118.xml"/><Relationship Id="rId15" Type="http://schemas.openxmlformats.org/officeDocument/2006/relationships/image" Target="../media/image68.emf"/><Relationship Id="rId10" Type="http://schemas.openxmlformats.org/officeDocument/2006/relationships/image" Target="../media/image63.emf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tags" Target="../tags/tag12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70.emf"/><Relationship Id="rId5" Type="http://schemas.openxmlformats.org/officeDocument/2006/relationships/tags" Target="../tags/tag126.xml"/><Relationship Id="rId10" Type="http://schemas.openxmlformats.org/officeDocument/2006/relationships/image" Target="../media/image69.emf"/><Relationship Id="rId4" Type="http://schemas.openxmlformats.org/officeDocument/2006/relationships/tags" Target="../tags/tag125.xml"/><Relationship Id="rId9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tags" Target="../tags/tag13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6.emf"/><Relationship Id="rId5" Type="http://schemas.openxmlformats.org/officeDocument/2006/relationships/tags" Target="../tags/tag135.xml"/><Relationship Id="rId10" Type="http://schemas.openxmlformats.org/officeDocument/2006/relationships/image" Target="../media/image75.emf"/><Relationship Id="rId4" Type="http://schemas.openxmlformats.org/officeDocument/2006/relationships/tags" Target="../tags/tag134.xml"/><Relationship Id="rId9" Type="http://schemas.openxmlformats.org/officeDocument/2006/relationships/image" Target="../media/image7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1.emf"/><Relationship Id="rId3" Type="http://schemas.openxmlformats.org/officeDocument/2006/relationships/tags" Target="../tags/tag138.xml"/><Relationship Id="rId21" Type="http://schemas.openxmlformats.org/officeDocument/2006/relationships/image" Target="../media/image84.emf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image" Target="../media/image80.emf"/><Relationship Id="rId2" Type="http://schemas.openxmlformats.org/officeDocument/2006/relationships/tags" Target="../tags/tag137.xml"/><Relationship Id="rId16" Type="http://schemas.openxmlformats.org/officeDocument/2006/relationships/image" Target="../media/image79.emf"/><Relationship Id="rId20" Type="http://schemas.openxmlformats.org/officeDocument/2006/relationships/image" Target="../media/image83.emf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87.emf"/><Relationship Id="rId5" Type="http://schemas.openxmlformats.org/officeDocument/2006/relationships/tags" Target="../tags/tag140.xml"/><Relationship Id="rId15" Type="http://schemas.openxmlformats.org/officeDocument/2006/relationships/image" Target="../media/image78.emf"/><Relationship Id="rId23" Type="http://schemas.openxmlformats.org/officeDocument/2006/relationships/image" Target="../media/image86.emf"/><Relationship Id="rId10" Type="http://schemas.openxmlformats.org/officeDocument/2006/relationships/tags" Target="../tags/tag145.xml"/><Relationship Id="rId19" Type="http://schemas.openxmlformats.org/officeDocument/2006/relationships/image" Target="../media/image82.emf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77.emf"/><Relationship Id="rId22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89.emf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88.emf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3.emf"/><Relationship Id="rId5" Type="http://schemas.openxmlformats.org/officeDocument/2006/relationships/tags" Target="../tags/tag152.xml"/><Relationship Id="rId15" Type="http://schemas.openxmlformats.org/officeDocument/2006/relationships/image" Target="../media/image91.emf"/><Relationship Id="rId10" Type="http://schemas.openxmlformats.org/officeDocument/2006/relationships/image" Target="../media/image1.emf"/><Relationship Id="rId4" Type="http://schemas.openxmlformats.org/officeDocument/2006/relationships/tags" Target="../tags/tag15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94.emf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93.em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92.emf"/><Relationship Id="rId5" Type="http://schemas.openxmlformats.org/officeDocument/2006/relationships/tags" Target="../tags/tag160.xml"/><Relationship Id="rId10" Type="http://schemas.openxmlformats.org/officeDocument/2006/relationships/image" Target="../media/image1.emf"/><Relationship Id="rId4" Type="http://schemas.openxmlformats.org/officeDocument/2006/relationships/tags" Target="../tags/tag15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image" Target="../media/image97.emf"/><Relationship Id="rId26" Type="http://schemas.openxmlformats.org/officeDocument/2006/relationships/image" Target="../media/image101.emf"/><Relationship Id="rId3" Type="http://schemas.openxmlformats.org/officeDocument/2006/relationships/tags" Target="../tags/tag166.xml"/><Relationship Id="rId21" Type="http://schemas.openxmlformats.org/officeDocument/2006/relationships/image" Target="../media/image95.emf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image" Target="../media/image96.emf"/><Relationship Id="rId25" Type="http://schemas.openxmlformats.org/officeDocument/2006/relationships/image" Target="../media/image100.emf"/><Relationship Id="rId2" Type="http://schemas.openxmlformats.org/officeDocument/2006/relationships/tags" Target="../tags/tag16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4.emf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99.emf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98.emf"/><Relationship Id="rId10" Type="http://schemas.openxmlformats.org/officeDocument/2006/relationships/tags" Target="../tags/tag173.xml"/><Relationship Id="rId19" Type="http://schemas.openxmlformats.org/officeDocument/2006/relationships/image" Target="../media/image92.emf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93.emf"/><Relationship Id="rId27" Type="http://schemas.openxmlformats.org/officeDocument/2006/relationships/image" Target="../media/image10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106.emf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105.emf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109.emf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04.emf"/><Relationship Id="rId32" Type="http://schemas.openxmlformats.org/officeDocument/2006/relationships/image" Target="../media/image112.emf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97.emf"/><Relationship Id="rId28" Type="http://schemas.openxmlformats.org/officeDocument/2006/relationships/image" Target="../media/image108.emf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111.emf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103.emf"/><Relationship Id="rId27" Type="http://schemas.openxmlformats.org/officeDocument/2006/relationships/image" Target="../media/image107.emf"/><Relationship Id="rId30" Type="http://schemas.openxmlformats.org/officeDocument/2006/relationships/image" Target="../media/image1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9.xml"/><Relationship Id="rId7" Type="http://schemas.openxmlformats.org/officeDocument/2006/relationships/image" Target="../media/image5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image" Target="../media/image116.emf"/><Relationship Id="rId26" Type="http://schemas.openxmlformats.org/officeDocument/2006/relationships/image" Target="../media/image118.emf"/><Relationship Id="rId3" Type="http://schemas.openxmlformats.org/officeDocument/2006/relationships/tags" Target="../tags/tag201.xml"/><Relationship Id="rId21" Type="http://schemas.openxmlformats.org/officeDocument/2006/relationships/image" Target="../media/image104.emf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image" Target="../media/image115.emf"/><Relationship Id="rId25" Type="http://schemas.openxmlformats.org/officeDocument/2006/relationships/image" Target="../media/image107.emf"/><Relationship Id="rId2" Type="http://schemas.openxmlformats.org/officeDocument/2006/relationships/tags" Target="../tags/tag200.xml"/><Relationship Id="rId16" Type="http://schemas.openxmlformats.org/officeDocument/2006/relationships/image" Target="../media/image114.emf"/><Relationship Id="rId20" Type="http://schemas.openxmlformats.org/officeDocument/2006/relationships/image" Target="../media/image97.emf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106.emf"/><Relationship Id="rId5" Type="http://schemas.openxmlformats.org/officeDocument/2006/relationships/tags" Target="../tags/tag203.xml"/><Relationship Id="rId15" Type="http://schemas.openxmlformats.org/officeDocument/2006/relationships/image" Target="../media/image113.emf"/><Relationship Id="rId23" Type="http://schemas.openxmlformats.org/officeDocument/2006/relationships/image" Target="../media/image117.emf"/><Relationship Id="rId10" Type="http://schemas.openxmlformats.org/officeDocument/2006/relationships/tags" Target="../tags/tag208.xml"/><Relationship Id="rId19" Type="http://schemas.openxmlformats.org/officeDocument/2006/relationships/image" Target="../media/image103.emf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116.emf"/><Relationship Id="rId5" Type="http://schemas.openxmlformats.org/officeDocument/2006/relationships/image" Target="../media/image119.emf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tags" Target="../tags/tag22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6.emf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119.emf"/><Relationship Id="rId5" Type="http://schemas.openxmlformats.org/officeDocument/2006/relationships/tags" Target="../tags/tag225.xml"/><Relationship Id="rId10" Type="http://schemas.openxmlformats.org/officeDocument/2006/relationships/image" Target="../media/image125.emf"/><Relationship Id="rId4" Type="http://schemas.openxmlformats.org/officeDocument/2006/relationships/tags" Target="../tags/tag224.xml"/><Relationship Id="rId9" Type="http://schemas.openxmlformats.org/officeDocument/2006/relationships/image" Target="../media/image124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129.emf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128.emf"/><Relationship Id="rId2" Type="http://schemas.openxmlformats.org/officeDocument/2006/relationships/tags" Target="../tags/tag228.xml"/><Relationship Id="rId16" Type="http://schemas.openxmlformats.org/officeDocument/2006/relationships/image" Target="../media/image130.emf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27.emf"/><Relationship Id="rId5" Type="http://schemas.openxmlformats.org/officeDocument/2006/relationships/tags" Target="../tags/tag231.xml"/><Relationship Id="rId15" Type="http://schemas.openxmlformats.org/officeDocument/2006/relationships/image" Target="../media/image116.emf"/><Relationship Id="rId10" Type="http://schemas.openxmlformats.org/officeDocument/2006/relationships/image" Target="../media/image126.emf"/><Relationship Id="rId4" Type="http://schemas.openxmlformats.org/officeDocument/2006/relationships/tags" Target="../tags/tag2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9.e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tags" Target="../tags/tag260.xml"/><Relationship Id="rId39" Type="http://schemas.openxmlformats.org/officeDocument/2006/relationships/image" Target="../media/image106.emf"/><Relationship Id="rId3" Type="http://schemas.openxmlformats.org/officeDocument/2006/relationships/tags" Target="../tags/tag237.xml"/><Relationship Id="rId21" Type="http://schemas.openxmlformats.org/officeDocument/2006/relationships/tags" Target="../tags/tag255.xml"/><Relationship Id="rId34" Type="http://schemas.openxmlformats.org/officeDocument/2006/relationships/image" Target="../media/image113.emf"/><Relationship Id="rId42" Type="http://schemas.openxmlformats.org/officeDocument/2006/relationships/image" Target="../media/image118.emf"/><Relationship Id="rId47" Type="http://schemas.openxmlformats.org/officeDocument/2006/relationships/image" Target="../media/image136.emf"/><Relationship Id="rId50" Type="http://schemas.openxmlformats.org/officeDocument/2006/relationships/image" Target="../media/image139.emf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image" Target="../media/image97.emf"/><Relationship Id="rId38" Type="http://schemas.openxmlformats.org/officeDocument/2006/relationships/image" Target="../media/image117.emf"/><Relationship Id="rId46" Type="http://schemas.openxmlformats.org/officeDocument/2006/relationships/image" Target="../media/image135.emf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tags" Target="../tags/tag254.xml"/><Relationship Id="rId29" Type="http://schemas.openxmlformats.org/officeDocument/2006/relationships/image" Target="../media/image119.emf"/><Relationship Id="rId41" Type="http://schemas.openxmlformats.org/officeDocument/2006/relationships/image" Target="../media/image107.emf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image" Target="../media/image124.emf"/><Relationship Id="rId37" Type="http://schemas.openxmlformats.org/officeDocument/2006/relationships/image" Target="../media/image105.emf"/><Relationship Id="rId40" Type="http://schemas.openxmlformats.org/officeDocument/2006/relationships/image" Target="../media/image115.emf"/><Relationship Id="rId45" Type="http://schemas.openxmlformats.org/officeDocument/2006/relationships/image" Target="../media/image134.emf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image" Target="../media/image131.emf"/><Relationship Id="rId36" Type="http://schemas.openxmlformats.org/officeDocument/2006/relationships/image" Target="../media/image114.emf"/><Relationship Id="rId49" Type="http://schemas.openxmlformats.org/officeDocument/2006/relationships/image" Target="../media/image138.emf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image" Target="../media/image103.emf"/><Relationship Id="rId44" Type="http://schemas.openxmlformats.org/officeDocument/2006/relationships/image" Target="../media/image133.emf"/><Relationship Id="rId52" Type="http://schemas.openxmlformats.org/officeDocument/2006/relationships/image" Target="../media/image141.emf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16.emf"/><Relationship Id="rId35" Type="http://schemas.openxmlformats.org/officeDocument/2006/relationships/image" Target="../media/image104.emf"/><Relationship Id="rId43" Type="http://schemas.openxmlformats.org/officeDocument/2006/relationships/image" Target="../media/image132.emf"/><Relationship Id="rId48" Type="http://schemas.openxmlformats.org/officeDocument/2006/relationships/image" Target="../media/image137.emf"/><Relationship Id="rId8" Type="http://schemas.openxmlformats.org/officeDocument/2006/relationships/tags" Target="../tags/tag242.xml"/><Relationship Id="rId51" Type="http://schemas.openxmlformats.org/officeDocument/2006/relationships/image" Target="../media/image140.e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tags" Target="../tags/tag299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42" Type="http://schemas.openxmlformats.org/officeDocument/2006/relationships/tags" Target="../tags/tag302.xml"/><Relationship Id="rId47" Type="http://schemas.openxmlformats.org/officeDocument/2006/relationships/tags" Target="../tags/tag307.xml"/><Relationship Id="rId50" Type="http://schemas.openxmlformats.org/officeDocument/2006/relationships/tags" Target="../tags/tag310.xml"/><Relationship Id="rId55" Type="http://schemas.openxmlformats.org/officeDocument/2006/relationships/tags" Target="../tags/tag315.xml"/><Relationship Id="rId63" Type="http://schemas.openxmlformats.org/officeDocument/2006/relationships/tags" Target="../tags/tag323.xml"/><Relationship Id="rId68" Type="http://schemas.openxmlformats.org/officeDocument/2006/relationships/image" Target="../media/image114.emf"/><Relationship Id="rId76" Type="http://schemas.openxmlformats.org/officeDocument/2006/relationships/image" Target="../media/image106.emf"/><Relationship Id="rId84" Type="http://schemas.openxmlformats.org/officeDocument/2006/relationships/image" Target="../media/image132.emf"/><Relationship Id="rId89" Type="http://schemas.openxmlformats.org/officeDocument/2006/relationships/image" Target="../media/image139.emf"/><Relationship Id="rId7" Type="http://schemas.openxmlformats.org/officeDocument/2006/relationships/tags" Target="../tags/tag267.xml"/><Relationship Id="rId71" Type="http://schemas.openxmlformats.org/officeDocument/2006/relationships/image" Target="../media/image103.emf"/><Relationship Id="rId92" Type="http://schemas.openxmlformats.org/officeDocument/2006/relationships/image" Target="../media/image142.emf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9" Type="http://schemas.openxmlformats.org/officeDocument/2006/relationships/tags" Target="../tags/tag289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tags" Target="../tags/tag297.xml"/><Relationship Id="rId40" Type="http://schemas.openxmlformats.org/officeDocument/2006/relationships/tags" Target="../tags/tag300.xml"/><Relationship Id="rId45" Type="http://schemas.openxmlformats.org/officeDocument/2006/relationships/tags" Target="../tags/tag305.xml"/><Relationship Id="rId53" Type="http://schemas.openxmlformats.org/officeDocument/2006/relationships/tags" Target="../tags/tag313.xml"/><Relationship Id="rId58" Type="http://schemas.openxmlformats.org/officeDocument/2006/relationships/tags" Target="../tags/tag318.xml"/><Relationship Id="rId66" Type="http://schemas.openxmlformats.org/officeDocument/2006/relationships/slideLayout" Target="../slideLayouts/slideLayout7.xml"/><Relationship Id="rId74" Type="http://schemas.openxmlformats.org/officeDocument/2006/relationships/image" Target="../media/image105.emf"/><Relationship Id="rId79" Type="http://schemas.openxmlformats.org/officeDocument/2006/relationships/image" Target="../media/image131.emf"/><Relationship Id="rId87" Type="http://schemas.openxmlformats.org/officeDocument/2006/relationships/image" Target="../media/image135.emf"/><Relationship Id="rId5" Type="http://schemas.openxmlformats.org/officeDocument/2006/relationships/tags" Target="../tags/tag265.xml"/><Relationship Id="rId61" Type="http://schemas.openxmlformats.org/officeDocument/2006/relationships/tags" Target="../tags/tag321.xml"/><Relationship Id="rId82" Type="http://schemas.openxmlformats.org/officeDocument/2006/relationships/image" Target="../media/image119.emf"/><Relationship Id="rId90" Type="http://schemas.openxmlformats.org/officeDocument/2006/relationships/image" Target="../media/image140.emf"/><Relationship Id="rId19" Type="http://schemas.openxmlformats.org/officeDocument/2006/relationships/tags" Target="../tags/tag27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Relationship Id="rId43" Type="http://schemas.openxmlformats.org/officeDocument/2006/relationships/tags" Target="../tags/tag303.xml"/><Relationship Id="rId48" Type="http://schemas.openxmlformats.org/officeDocument/2006/relationships/tags" Target="../tags/tag308.xml"/><Relationship Id="rId56" Type="http://schemas.openxmlformats.org/officeDocument/2006/relationships/tags" Target="../tags/tag316.xml"/><Relationship Id="rId64" Type="http://schemas.openxmlformats.org/officeDocument/2006/relationships/tags" Target="../tags/tag324.xml"/><Relationship Id="rId69" Type="http://schemas.openxmlformats.org/officeDocument/2006/relationships/image" Target="../media/image115.emf"/><Relationship Id="rId77" Type="http://schemas.openxmlformats.org/officeDocument/2006/relationships/image" Target="../media/image107.emf"/><Relationship Id="rId8" Type="http://schemas.openxmlformats.org/officeDocument/2006/relationships/tags" Target="../tags/tag268.xml"/><Relationship Id="rId51" Type="http://schemas.openxmlformats.org/officeDocument/2006/relationships/tags" Target="../tags/tag311.xml"/><Relationship Id="rId72" Type="http://schemas.openxmlformats.org/officeDocument/2006/relationships/image" Target="../media/image97.emf"/><Relationship Id="rId80" Type="http://schemas.openxmlformats.org/officeDocument/2006/relationships/image" Target="../media/image137.emf"/><Relationship Id="rId85" Type="http://schemas.openxmlformats.org/officeDocument/2006/relationships/image" Target="../media/image133.emf"/><Relationship Id="rId93" Type="http://schemas.openxmlformats.org/officeDocument/2006/relationships/image" Target="../media/image143.emf"/><Relationship Id="rId3" Type="http://schemas.openxmlformats.org/officeDocument/2006/relationships/tags" Target="../tags/tag263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38" Type="http://schemas.openxmlformats.org/officeDocument/2006/relationships/tags" Target="../tags/tag298.xml"/><Relationship Id="rId46" Type="http://schemas.openxmlformats.org/officeDocument/2006/relationships/tags" Target="../tags/tag306.xml"/><Relationship Id="rId59" Type="http://schemas.openxmlformats.org/officeDocument/2006/relationships/tags" Target="../tags/tag319.xml"/><Relationship Id="rId67" Type="http://schemas.openxmlformats.org/officeDocument/2006/relationships/image" Target="../media/image113.emf"/><Relationship Id="rId20" Type="http://schemas.openxmlformats.org/officeDocument/2006/relationships/tags" Target="../tags/tag280.xml"/><Relationship Id="rId41" Type="http://schemas.openxmlformats.org/officeDocument/2006/relationships/tags" Target="../tags/tag301.xml"/><Relationship Id="rId54" Type="http://schemas.openxmlformats.org/officeDocument/2006/relationships/tags" Target="../tags/tag314.xml"/><Relationship Id="rId62" Type="http://schemas.openxmlformats.org/officeDocument/2006/relationships/tags" Target="../tags/tag322.xml"/><Relationship Id="rId70" Type="http://schemas.openxmlformats.org/officeDocument/2006/relationships/image" Target="../media/image116.emf"/><Relationship Id="rId75" Type="http://schemas.openxmlformats.org/officeDocument/2006/relationships/image" Target="../media/image117.emf"/><Relationship Id="rId83" Type="http://schemas.openxmlformats.org/officeDocument/2006/relationships/image" Target="../media/image124.emf"/><Relationship Id="rId88" Type="http://schemas.openxmlformats.org/officeDocument/2006/relationships/image" Target="../media/image136.emf"/><Relationship Id="rId91" Type="http://schemas.openxmlformats.org/officeDocument/2006/relationships/image" Target="../media/image141.emf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tags" Target="../tags/tag296.xml"/><Relationship Id="rId49" Type="http://schemas.openxmlformats.org/officeDocument/2006/relationships/tags" Target="../tags/tag309.xml"/><Relationship Id="rId57" Type="http://schemas.openxmlformats.org/officeDocument/2006/relationships/tags" Target="../tags/tag317.xml"/><Relationship Id="rId10" Type="http://schemas.openxmlformats.org/officeDocument/2006/relationships/tags" Target="../tags/tag270.xml"/><Relationship Id="rId31" Type="http://schemas.openxmlformats.org/officeDocument/2006/relationships/tags" Target="../tags/tag291.xml"/><Relationship Id="rId44" Type="http://schemas.openxmlformats.org/officeDocument/2006/relationships/tags" Target="../tags/tag304.xml"/><Relationship Id="rId52" Type="http://schemas.openxmlformats.org/officeDocument/2006/relationships/tags" Target="../tags/tag312.xml"/><Relationship Id="rId60" Type="http://schemas.openxmlformats.org/officeDocument/2006/relationships/tags" Target="../tags/tag320.xml"/><Relationship Id="rId65" Type="http://schemas.openxmlformats.org/officeDocument/2006/relationships/tags" Target="../tags/tag325.xml"/><Relationship Id="rId73" Type="http://schemas.openxmlformats.org/officeDocument/2006/relationships/image" Target="../media/image104.emf"/><Relationship Id="rId78" Type="http://schemas.openxmlformats.org/officeDocument/2006/relationships/image" Target="../media/image118.emf"/><Relationship Id="rId81" Type="http://schemas.openxmlformats.org/officeDocument/2006/relationships/image" Target="../media/image138.emf"/><Relationship Id="rId86" Type="http://schemas.openxmlformats.org/officeDocument/2006/relationships/image" Target="../media/image134.emf"/><Relationship Id="rId94" Type="http://schemas.openxmlformats.org/officeDocument/2006/relationships/image" Target="../media/image144.emf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image" Target="../media/image116.emf"/><Relationship Id="rId26" Type="http://schemas.openxmlformats.org/officeDocument/2006/relationships/image" Target="../media/image118.emf"/><Relationship Id="rId3" Type="http://schemas.openxmlformats.org/officeDocument/2006/relationships/tags" Target="../tags/tag328.xml"/><Relationship Id="rId21" Type="http://schemas.openxmlformats.org/officeDocument/2006/relationships/image" Target="../media/image104.emf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image" Target="../media/image115.emf"/><Relationship Id="rId25" Type="http://schemas.openxmlformats.org/officeDocument/2006/relationships/image" Target="../media/image107.emf"/><Relationship Id="rId2" Type="http://schemas.openxmlformats.org/officeDocument/2006/relationships/tags" Target="../tags/tag327.xml"/><Relationship Id="rId16" Type="http://schemas.openxmlformats.org/officeDocument/2006/relationships/image" Target="../media/image114.emf"/><Relationship Id="rId20" Type="http://schemas.openxmlformats.org/officeDocument/2006/relationships/image" Target="../media/image97.emf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06.emf"/><Relationship Id="rId5" Type="http://schemas.openxmlformats.org/officeDocument/2006/relationships/tags" Target="../tags/tag330.xml"/><Relationship Id="rId15" Type="http://schemas.openxmlformats.org/officeDocument/2006/relationships/image" Target="../media/image113.emf"/><Relationship Id="rId23" Type="http://schemas.openxmlformats.org/officeDocument/2006/relationships/image" Target="../media/image117.emf"/><Relationship Id="rId10" Type="http://schemas.openxmlformats.org/officeDocument/2006/relationships/tags" Target="../tags/tag335.xml"/><Relationship Id="rId19" Type="http://schemas.openxmlformats.org/officeDocument/2006/relationships/image" Target="../media/image103.emf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05.e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image" Target="../media/image148.emf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image" Target="../media/image151.emf"/><Relationship Id="rId47" Type="http://schemas.openxmlformats.org/officeDocument/2006/relationships/image" Target="../media/image156.emf"/><Relationship Id="rId50" Type="http://schemas.openxmlformats.org/officeDocument/2006/relationships/image" Target="../media/image159.emf"/><Relationship Id="rId55" Type="http://schemas.openxmlformats.org/officeDocument/2006/relationships/image" Target="../media/image164.emf"/><Relationship Id="rId63" Type="http://schemas.openxmlformats.org/officeDocument/2006/relationships/image" Target="../media/image172.emf"/><Relationship Id="rId68" Type="http://schemas.openxmlformats.org/officeDocument/2006/relationships/image" Target="../media/image177.emf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image" Target="../media/image146.emf"/><Relationship Id="rId40" Type="http://schemas.openxmlformats.org/officeDocument/2006/relationships/image" Target="../media/image149.emf"/><Relationship Id="rId45" Type="http://schemas.openxmlformats.org/officeDocument/2006/relationships/image" Target="../media/image154.emf"/><Relationship Id="rId53" Type="http://schemas.openxmlformats.org/officeDocument/2006/relationships/image" Target="../media/image162.emf"/><Relationship Id="rId58" Type="http://schemas.openxmlformats.org/officeDocument/2006/relationships/image" Target="../media/image167.emf"/><Relationship Id="rId66" Type="http://schemas.openxmlformats.org/officeDocument/2006/relationships/image" Target="../media/image175.emf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image" Target="../media/image145.emf"/><Relationship Id="rId49" Type="http://schemas.openxmlformats.org/officeDocument/2006/relationships/image" Target="../media/image158.emf"/><Relationship Id="rId57" Type="http://schemas.openxmlformats.org/officeDocument/2006/relationships/image" Target="../media/image166.emf"/><Relationship Id="rId61" Type="http://schemas.openxmlformats.org/officeDocument/2006/relationships/image" Target="../media/image170.emf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image" Target="../media/image153.emf"/><Relationship Id="rId52" Type="http://schemas.openxmlformats.org/officeDocument/2006/relationships/image" Target="../media/image161.emf"/><Relationship Id="rId60" Type="http://schemas.openxmlformats.org/officeDocument/2006/relationships/image" Target="../media/image169.emf"/><Relationship Id="rId65" Type="http://schemas.openxmlformats.org/officeDocument/2006/relationships/image" Target="../media/image174.emf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52.emf"/><Relationship Id="rId48" Type="http://schemas.openxmlformats.org/officeDocument/2006/relationships/image" Target="../media/image157.emf"/><Relationship Id="rId56" Type="http://schemas.openxmlformats.org/officeDocument/2006/relationships/image" Target="../media/image165.emf"/><Relationship Id="rId64" Type="http://schemas.openxmlformats.org/officeDocument/2006/relationships/image" Target="../media/image173.emf"/><Relationship Id="rId8" Type="http://schemas.openxmlformats.org/officeDocument/2006/relationships/tags" Target="../tags/tag346.xml"/><Relationship Id="rId51" Type="http://schemas.openxmlformats.org/officeDocument/2006/relationships/image" Target="../media/image160.emf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image" Target="../media/image147.emf"/><Relationship Id="rId46" Type="http://schemas.openxmlformats.org/officeDocument/2006/relationships/image" Target="../media/image155.emf"/><Relationship Id="rId59" Type="http://schemas.openxmlformats.org/officeDocument/2006/relationships/image" Target="../media/image168.emf"/><Relationship Id="rId67" Type="http://schemas.openxmlformats.org/officeDocument/2006/relationships/image" Target="../media/image176.emf"/><Relationship Id="rId20" Type="http://schemas.openxmlformats.org/officeDocument/2006/relationships/tags" Target="../tags/tag358.xml"/><Relationship Id="rId41" Type="http://schemas.openxmlformats.org/officeDocument/2006/relationships/image" Target="../media/image150.emf"/><Relationship Id="rId54" Type="http://schemas.openxmlformats.org/officeDocument/2006/relationships/image" Target="../media/image163.emf"/><Relationship Id="rId62" Type="http://schemas.openxmlformats.org/officeDocument/2006/relationships/image" Target="../media/image17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tags" Target="../tags/tag398.xml"/><Relationship Id="rId39" Type="http://schemas.openxmlformats.org/officeDocument/2006/relationships/image" Target="../media/image151.emf"/><Relationship Id="rId3" Type="http://schemas.openxmlformats.org/officeDocument/2006/relationships/tags" Target="../tags/tag375.xml"/><Relationship Id="rId21" Type="http://schemas.openxmlformats.org/officeDocument/2006/relationships/tags" Target="../tags/tag393.xml"/><Relationship Id="rId34" Type="http://schemas.openxmlformats.org/officeDocument/2006/relationships/image" Target="../media/image182.emf"/><Relationship Id="rId42" Type="http://schemas.openxmlformats.org/officeDocument/2006/relationships/image" Target="../media/image156.emf"/><Relationship Id="rId47" Type="http://schemas.openxmlformats.org/officeDocument/2006/relationships/image" Target="../media/image161.emf"/><Relationship Id="rId50" Type="http://schemas.openxmlformats.org/officeDocument/2006/relationships/image" Target="../media/image164.emf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33" Type="http://schemas.openxmlformats.org/officeDocument/2006/relationships/image" Target="../media/image181.emf"/><Relationship Id="rId38" Type="http://schemas.openxmlformats.org/officeDocument/2006/relationships/image" Target="../media/image150.emf"/><Relationship Id="rId46" Type="http://schemas.openxmlformats.org/officeDocument/2006/relationships/image" Target="../media/image160.emf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image" Target="../media/image178.emf"/><Relationship Id="rId41" Type="http://schemas.openxmlformats.org/officeDocument/2006/relationships/image" Target="../media/image155.emf"/><Relationship Id="rId54" Type="http://schemas.openxmlformats.org/officeDocument/2006/relationships/image" Target="../media/image186.emf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32" Type="http://schemas.openxmlformats.org/officeDocument/2006/relationships/image" Target="../media/image146.emf"/><Relationship Id="rId37" Type="http://schemas.openxmlformats.org/officeDocument/2006/relationships/image" Target="../media/image149.emf"/><Relationship Id="rId40" Type="http://schemas.openxmlformats.org/officeDocument/2006/relationships/image" Target="../media/image152.emf"/><Relationship Id="rId45" Type="http://schemas.openxmlformats.org/officeDocument/2006/relationships/image" Target="../media/image159.emf"/><Relationship Id="rId53" Type="http://schemas.openxmlformats.org/officeDocument/2006/relationships/image" Target="../media/image185.emf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53.emf"/><Relationship Id="rId49" Type="http://schemas.openxmlformats.org/officeDocument/2006/relationships/image" Target="../media/image163.emf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image" Target="../media/image180.emf"/><Relationship Id="rId44" Type="http://schemas.openxmlformats.org/officeDocument/2006/relationships/image" Target="../media/image158.emf"/><Relationship Id="rId52" Type="http://schemas.openxmlformats.org/officeDocument/2006/relationships/image" Target="../media/image184.emf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tags" Target="../tags/tag399.xml"/><Relationship Id="rId30" Type="http://schemas.openxmlformats.org/officeDocument/2006/relationships/image" Target="../media/image179.emf"/><Relationship Id="rId35" Type="http://schemas.openxmlformats.org/officeDocument/2006/relationships/image" Target="../media/image154.emf"/><Relationship Id="rId43" Type="http://schemas.openxmlformats.org/officeDocument/2006/relationships/image" Target="../media/image157.emf"/><Relationship Id="rId48" Type="http://schemas.openxmlformats.org/officeDocument/2006/relationships/image" Target="../media/image162.emf"/><Relationship Id="rId8" Type="http://schemas.openxmlformats.org/officeDocument/2006/relationships/tags" Target="../tags/tag380.xml"/><Relationship Id="rId51" Type="http://schemas.openxmlformats.org/officeDocument/2006/relationships/image" Target="../media/image18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image" Target="../media/image187.emf"/><Relationship Id="rId18" Type="http://schemas.openxmlformats.org/officeDocument/2006/relationships/image" Target="../media/image192.emf"/><Relationship Id="rId3" Type="http://schemas.openxmlformats.org/officeDocument/2006/relationships/tags" Target="../tags/tag402.xml"/><Relationship Id="rId21" Type="http://schemas.openxmlformats.org/officeDocument/2006/relationships/image" Target="../media/image194.emf"/><Relationship Id="rId7" Type="http://schemas.openxmlformats.org/officeDocument/2006/relationships/tags" Target="../tags/tag406.xml"/><Relationship Id="rId12" Type="http://schemas.openxmlformats.org/officeDocument/2006/relationships/image" Target="../media/image97.emf"/><Relationship Id="rId17" Type="http://schemas.openxmlformats.org/officeDocument/2006/relationships/image" Target="../media/image191.emf"/><Relationship Id="rId2" Type="http://schemas.openxmlformats.org/officeDocument/2006/relationships/tags" Target="../tags/tag401.xml"/><Relationship Id="rId16" Type="http://schemas.openxmlformats.org/officeDocument/2006/relationships/image" Target="../media/image190.emf"/><Relationship Id="rId20" Type="http://schemas.openxmlformats.org/officeDocument/2006/relationships/image" Target="../media/image193.emf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4.xml"/><Relationship Id="rId15" Type="http://schemas.openxmlformats.org/officeDocument/2006/relationships/image" Target="../media/image189.emf"/><Relationship Id="rId10" Type="http://schemas.openxmlformats.org/officeDocument/2006/relationships/tags" Target="../tags/tag409.xml"/><Relationship Id="rId19" Type="http://schemas.openxmlformats.org/officeDocument/2006/relationships/image" Target="../media/image113.emf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image" Target="../media/image18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3" Type="http://schemas.openxmlformats.org/officeDocument/2006/relationships/tags" Target="../tags/tag412.xml"/><Relationship Id="rId7" Type="http://schemas.openxmlformats.org/officeDocument/2006/relationships/image" Target="../media/image195.emf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image" Target="../media/image104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3.xml"/><Relationship Id="rId9" Type="http://schemas.openxmlformats.org/officeDocument/2006/relationships/image" Target="../media/image11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emf"/><Relationship Id="rId3" Type="http://schemas.openxmlformats.org/officeDocument/2006/relationships/tags" Target="../tags/tag416.xml"/><Relationship Id="rId7" Type="http://schemas.openxmlformats.org/officeDocument/2006/relationships/image" Target="../media/image105.emf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7.emf"/><Relationship Id="rId5" Type="http://schemas.openxmlformats.org/officeDocument/2006/relationships/tags" Target="../tags/tag418.xml"/><Relationship Id="rId10" Type="http://schemas.openxmlformats.org/officeDocument/2006/relationships/image" Target="../media/image199.emf"/><Relationship Id="rId4" Type="http://schemas.openxmlformats.org/officeDocument/2006/relationships/tags" Target="../tags/tag417.xml"/><Relationship Id="rId9" Type="http://schemas.openxmlformats.org/officeDocument/2006/relationships/image" Target="../media/image198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3" Type="http://schemas.openxmlformats.org/officeDocument/2006/relationships/tags" Target="../tags/tag421.xml"/><Relationship Id="rId7" Type="http://schemas.openxmlformats.org/officeDocument/2006/relationships/image" Target="../media/image106.emf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5.emf"/><Relationship Id="rId5" Type="http://schemas.openxmlformats.org/officeDocument/2006/relationships/tags" Target="../tags/tag423.xml"/><Relationship Id="rId10" Type="http://schemas.openxmlformats.org/officeDocument/2006/relationships/image" Target="../media/image202.emf"/><Relationship Id="rId4" Type="http://schemas.openxmlformats.org/officeDocument/2006/relationships/tags" Target="../tags/tag422.xml"/><Relationship Id="rId9" Type="http://schemas.openxmlformats.org/officeDocument/2006/relationships/image" Target="../media/image20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emf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image" Target="../media/image1.emf"/><Relationship Id="rId47" Type="http://schemas.openxmlformats.org/officeDocument/2006/relationships/image" Target="../media/image14.emf"/><Relationship Id="rId50" Type="http://schemas.openxmlformats.org/officeDocument/2006/relationships/image" Target="../media/image17.emf"/><Relationship Id="rId55" Type="http://schemas.openxmlformats.org/officeDocument/2006/relationships/image" Target="../media/image22.emf"/><Relationship Id="rId63" Type="http://schemas.openxmlformats.org/officeDocument/2006/relationships/image" Target="../media/image30.emf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41" Type="http://schemas.openxmlformats.org/officeDocument/2006/relationships/image" Target="../media/image9.emf"/><Relationship Id="rId54" Type="http://schemas.openxmlformats.org/officeDocument/2006/relationships/image" Target="../media/image21.emf"/><Relationship Id="rId62" Type="http://schemas.openxmlformats.org/officeDocument/2006/relationships/image" Target="../media/image29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slideLayout" Target="../slideLayouts/slideLayout7.xml"/><Relationship Id="rId45" Type="http://schemas.openxmlformats.org/officeDocument/2006/relationships/image" Target="../media/image12.emf"/><Relationship Id="rId53" Type="http://schemas.openxmlformats.org/officeDocument/2006/relationships/image" Target="../media/image20.emf"/><Relationship Id="rId58" Type="http://schemas.openxmlformats.org/officeDocument/2006/relationships/image" Target="../media/image25.emf"/><Relationship Id="rId66" Type="http://schemas.openxmlformats.org/officeDocument/2006/relationships/image" Target="../media/image33.emf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image" Target="../media/image16.emf"/><Relationship Id="rId57" Type="http://schemas.openxmlformats.org/officeDocument/2006/relationships/image" Target="../media/image24.emf"/><Relationship Id="rId61" Type="http://schemas.openxmlformats.org/officeDocument/2006/relationships/image" Target="../media/image28.emf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4" Type="http://schemas.openxmlformats.org/officeDocument/2006/relationships/image" Target="../media/image11.emf"/><Relationship Id="rId52" Type="http://schemas.openxmlformats.org/officeDocument/2006/relationships/image" Target="../media/image19.emf"/><Relationship Id="rId60" Type="http://schemas.openxmlformats.org/officeDocument/2006/relationships/image" Target="../media/image27.emf"/><Relationship Id="rId65" Type="http://schemas.openxmlformats.org/officeDocument/2006/relationships/image" Target="../media/image32.emf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image" Target="../media/image10.emf"/><Relationship Id="rId48" Type="http://schemas.openxmlformats.org/officeDocument/2006/relationships/image" Target="../media/image15.emf"/><Relationship Id="rId56" Type="http://schemas.openxmlformats.org/officeDocument/2006/relationships/image" Target="../media/image23.emf"/><Relationship Id="rId64" Type="http://schemas.openxmlformats.org/officeDocument/2006/relationships/image" Target="../media/image31.emf"/><Relationship Id="rId8" Type="http://schemas.openxmlformats.org/officeDocument/2006/relationships/tags" Target="../tags/tag23.xml"/><Relationship Id="rId51" Type="http://schemas.openxmlformats.org/officeDocument/2006/relationships/image" Target="../media/image18.emf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image" Target="../media/image13.emf"/><Relationship Id="rId5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57.xml"/><Relationship Id="rId7" Type="http://schemas.openxmlformats.org/officeDocument/2006/relationships/image" Target="../media/image35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4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3.xml"/><Relationship Id="rId7" Type="http://schemas.openxmlformats.org/officeDocument/2006/relationships/image" Target="../media/image1.em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29718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Symmetries of Hives, </a:t>
            </a:r>
          </a:p>
          <a:p>
            <a:pPr algn="ctr">
              <a:buNone/>
            </a:pPr>
            <a:r>
              <a:rPr lang="en-US" dirty="0" smtClean="0"/>
              <a:t>Generalized </a:t>
            </a:r>
            <a:r>
              <a:rPr lang="en-US" dirty="0" err="1" smtClean="0"/>
              <a:t>Littlewood</a:t>
            </a:r>
            <a:r>
              <a:rPr lang="en-US" dirty="0" smtClean="0"/>
              <a:t>-Richardson Fillings, </a:t>
            </a:r>
          </a:p>
          <a:p>
            <a:pPr algn="ctr">
              <a:buNone/>
            </a:pPr>
            <a:r>
              <a:rPr lang="en-US" dirty="0" smtClean="0"/>
              <a:t>and Invariants of Matrix Pairs over </a:t>
            </a:r>
          </a:p>
          <a:p>
            <a:pPr algn="ctr">
              <a:buNone/>
            </a:pPr>
            <a:r>
              <a:rPr lang="en-US" dirty="0" smtClean="0"/>
              <a:t>Valuation Rings.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600" dirty="0" smtClean="0"/>
              <a:t>(preliminary report)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9624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Glenn D. Appleby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and </a:t>
            </a:r>
            <a:r>
              <a:rPr lang="en-US" sz="2400" dirty="0" err="1" smtClean="0"/>
              <a:t>Tamsen</a:t>
            </a:r>
            <a:r>
              <a:rPr lang="en-US" sz="2400" dirty="0" smtClean="0"/>
              <a:t> Whitehead</a:t>
            </a:r>
          </a:p>
          <a:p>
            <a:pPr algn="ctr"/>
            <a:r>
              <a:rPr lang="en-US" sz="2400" dirty="0" smtClean="0"/>
              <a:t>Santa Clara University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October 24, 2009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12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2"/>
              </a:rPr>
              <a:t>A</a:t>
            </a:r>
            <a:r>
              <a:rPr lang="en-US" smtClean="0">
                <a:latin typeface="MSBM7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EX7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R8"/>
              </a:rPr>
              <a:t>A</a:t>
            </a:r>
            <a:r>
              <a:rPr lang="en-US" smtClean="0">
                <a:latin typeface="CMTI12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BX12"/>
              </a:rPr>
              <a:t>A</a:t>
            </a:r>
            <a:r>
              <a:rPr lang="en-US" smtClean="0">
                <a:latin typeface="CMBXTI10"/>
              </a:rPr>
              <a:t>A</a:t>
            </a:r>
            <a:r>
              <a:rPr lang="en-US" smtClean="0">
                <a:latin typeface="CMCSC10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SY9"/>
              </a:rPr>
              <a:t>A</a:t>
            </a:r>
            <a:r>
              <a:rPr lang="en-US" smtClean="0">
                <a:latin typeface="CMR9"/>
              </a:rPr>
              <a:t>A</a:t>
            </a:r>
            <a:endParaRPr lang="en-US"/>
          </a:p>
        </p:txBody>
      </p:sp>
    </p:spTree>
  </p:cSld>
  <p:clrMapOvr>
    <a:masterClrMapping/>
  </p:clrMapOvr>
  <p:transition advTm="556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5257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mi10"/>
              </a:rPr>
              <a:t>©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>
                <a:latin typeface="cmmi10"/>
              </a:rPr>
              <a:t>1</a:t>
            </a:r>
            <a:r>
              <a:rPr lang="en-US" sz="2400" dirty="0" smtClean="0"/>
              <a:t> ({ </a:t>
            </a:r>
            <a:r>
              <a:rPr lang="en-US" sz="2400" dirty="0" err="1" smtClean="0">
                <a:latin typeface="Calibri"/>
              </a:rPr>
              <a:t>h</a:t>
            </a:r>
            <a:r>
              <a:rPr lang="en-US" sz="2400" baseline="-25000" dirty="0" err="1" smtClean="0">
                <a:latin typeface="Calibri"/>
              </a:rPr>
              <a:t>pq</a:t>
            </a:r>
            <a:r>
              <a:rPr lang="en-US" sz="2400" dirty="0" smtClean="0"/>
              <a:t> }) = {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} where 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 = (</a:t>
            </a:r>
            <a:r>
              <a:rPr lang="en-US" sz="2400" dirty="0" err="1" smtClean="0">
                <a:latin typeface="Calibri"/>
              </a:rPr>
              <a:t>h</a:t>
            </a:r>
            <a:r>
              <a:rPr lang="en-US" sz="2400" baseline="-25000" dirty="0" err="1" smtClean="0">
                <a:latin typeface="Calibri"/>
              </a:rPr>
              <a:t>j</a:t>
            </a:r>
            <a:r>
              <a:rPr lang="en-US" sz="2400" baseline="-25000" dirty="0" smtClean="0"/>
              <a:t>,(i-1)</a:t>
            </a:r>
            <a:r>
              <a:rPr lang="en-US" sz="2400" dirty="0" smtClean="0"/>
              <a:t>+</a:t>
            </a:r>
            <a:r>
              <a:rPr lang="en-US" sz="2400" dirty="0" smtClean="0">
                <a:latin typeface="Calibri"/>
              </a:rPr>
              <a:t>h</a:t>
            </a:r>
            <a:r>
              <a:rPr lang="en-US" sz="2400" baseline="-25000" dirty="0" smtClean="0">
                <a:latin typeface="Calibri"/>
              </a:rPr>
              <a:t>(j+1</a:t>
            </a:r>
            <a:r>
              <a:rPr lang="en-US" sz="2400" baseline="-25000" dirty="0" smtClean="0"/>
              <a:t>)(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)</a:t>
            </a:r>
            <a:r>
              <a:rPr lang="en-US" sz="2400" dirty="0" smtClean="0"/>
              <a:t>) – (</a:t>
            </a:r>
            <a:r>
              <a:rPr lang="en-US" sz="2400" dirty="0" err="1" smtClean="0">
                <a:latin typeface="Calibri"/>
              </a:rPr>
              <a:t>h</a:t>
            </a:r>
            <a:r>
              <a:rPr lang="en-US" sz="2400" baseline="-25000" dirty="0" err="1" smtClean="0">
                <a:latin typeface="Calibri"/>
              </a:rPr>
              <a:t>ji</a:t>
            </a:r>
            <a:r>
              <a:rPr lang="en-US" sz="2400" dirty="0" err="1" smtClean="0">
                <a:latin typeface="Calibri"/>
              </a:rPr>
              <a:t>+h</a:t>
            </a:r>
            <a:r>
              <a:rPr lang="en-US" sz="2400" baseline="-25000" dirty="0" smtClean="0">
                <a:latin typeface="Calibri"/>
              </a:rPr>
              <a:t>(j+1)(i-1)</a:t>
            </a:r>
            <a:r>
              <a:rPr lang="en-US" sz="2400" dirty="0" smtClean="0">
                <a:latin typeface="Calibri"/>
              </a:rPr>
              <a:t>)</a:t>
            </a:r>
            <a:r>
              <a:rPr lang="en-US" sz="2400" baseline="-25000" dirty="0" smtClean="0">
                <a:latin typeface="Calibri"/>
              </a:rPr>
              <a:t>,</a:t>
            </a:r>
            <a:r>
              <a:rPr lang="en-US" sz="2400" dirty="0" smtClean="0">
                <a:latin typeface="Calibri"/>
              </a:rPr>
              <a:t> for </a:t>
            </a:r>
            <a:r>
              <a:rPr lang="en-US" sz="2400" dirty="0" err="1" smtClean="0">
                <a:latin typeface="Calibri"/>
              </a:rPr>
              <a:t>i</a:t>
            </a:r>
            <a:r>
              <a:rPr lang="en-US" sz="2400" dirty="0" smtClean="0">
                <a:latin typeface="Calibri"/>
              </a:rPr>
              <a:t> &lt; j. This is just the rhombus difference for right-slanted rhombi.       Thus,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baseline="30000" dirty="0" smtClean="0"/>
              <a:t>-</a:t>
            </a:r>
            <a:r>
              <a:rPr lang="en-US" sz="2400" baseline="30000" dirty="0" smtClean="0">
                <a:latin typeface="cmmi10"/>
              </a:rPr>
              <a:t>1</a:t>
            </a:r>
            <a:r>
              <a:rPr lang="en-US" sz="2400" dirty="0" smtClean="0"/>
              <a:t> </a:t>
            </a:r>
            <a:r>
              <a:rPr lang="en-US" sz="2400" i="1" dirty="0" smtClean="0"/>
              <a:t>could</a:t>
            </a:r>
            <a:r>
              <a:rPr lang="en-US" sz="2400" dirty="0" smtClean="0"/>
              <a:t> be applied to hives of arbitrary type.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09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determined an injective map: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Pak and Vallejo (2005)</a:t>
            </a:r>
            <a:endParaRPr lang="en-US" sz="2400" b="1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371600" y="1219200"/>
            <a:ext cx="5896605" cy="552807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514600" y="2057400"/>
            <a:ext cx="3005100" cy="510300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667000" y="3048000"/>
            <a:ext cx="3955770" cy="1130220"/>
          </a:xfrm>
          <a:prstGeom prst="rect">
            <a:avLst/>
          </a:prstGeom>
          <a:noFill/>
          <a:ln/>
          <a:effectLst/>
        </p:spPr>
      </p:pic>
      <p:sp>
        <p:nvSpPr>
          <p:cNvPr id="17" name="TextBox 16"/>
          <p:cNvSpPr txBox="1"/>
          <p:nvPr/>
        </p:nvSpPr>
        <p:spPr>
          <a:xfrm>
            <a:off x="1371600" y="2057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8194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given by: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4267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Hence, 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 ( { 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 } ) is a hive over the </a:t>
            </a:r>
            <a:r>
              <a:rPr lang="en-US" sz="2400" i="1" dirty="0" smtClean="0"/>
              <a:t>non-negative integers.</a:t>
            </a:r>
          </a:p>
          <a:p>
            <a:r>
              <a:rPr lang="en-US" sz="2400" dirty="0" smtClean="0"/>
              <a:t>In fact,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 is onto the set of all such hives.</a:t>
            </a:r>
            <a:endParaRPr lang="en-US" sz="2400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705600" y="2133600"/>
            <a:ext cx="2250484" cy="1759725"/>
            <a:chOff x="6705600" y="914400"/>
            <a:chExt cx="3409830" cy="2666250"/>
          </a:xfrm>
        </p:grpSpPr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>
              <a:off x="6705600" y="914400"/>
              <a:ext cx="3409830" cy="266625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Diamond 13"/>
            <p:cNvSpPr>
              <a:spLocks/>
            </p:cNvSpPr>
            <p:nvPr/>
          </p:nvSpPr>
          <p:spPr>
            <a:xfrm rot="3600000">
              <a:off x="7636751" y="1676506"/>
              <a:ext cx="643468" cy="1114098"/>
            </a:xfrm>
            <a:prstGeom prst="diamond">
              <a:avLst/>
            </a:prstGeom>
            <a:solidFill>
              <a:srgbClr val="FFFF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7405352" y="3205766"/>
            <a:ext cx="1584101" cy="3268014"/>
          </a:xfrm>
          <a:custGeom>
            <a:avLst/>
            <a:gdLst>
              <a:gd name="connsiteX0" fmla="*/ 0 w 1476778"/>
              <a:gd name="connsiteY0" fmla="*/ 1996226 h 2429814"/>
              <a:gd name="connsiteX1" fmla="*/ 231820 w 1476778"/>
              <a:gd name="connsiteY1" fmla="*/ 2266682 h 2429814"/>
              <a:gd name="connsiteX2" fmla="*/ 759854 w 1476778"/>
              <a:gd name="connsiteY2" fmla="*/ 2382592 h 2429814"/>
              <a:gd name="connsiteX3" fmla="*/ 1365161 w 1476778"/>
              <a:gd name="connsiteY3" fmla="*/ 1983347 h 2429814"/>
              <a:gd name="connsiteX4" fmla="*/ 1429555 w 1476778"/>
              <a:gd name="connsiteY4" fmla="*/ 1210614 h 2429814"/>
              <a:gd name="connsiteX5" fmla="*/ 1352282 w 1476778"/>
              <a:gd name="connsiteY5" fmla="*/ 502276 h 2429814"/>
              <a:gd name="connsiteX6" fmla="*/ 965916 w 1476778"/>
              <a:gd name="connsiteY6" fmla="*/ 0 h 2429814"/>
              <a:gd name="connsiteX0" fmla="*/ 0 w 1531155"/>
              <a:gd name="connsiteY0" fmla="*/ 2834426 h 3268014"/>
              <a:gd name="connsiteX1" fmla="*/ 231820 w 1531155"/>
              <a:gd name="connsiteY1" fmla="*/ 3104882 h 3268014"/>
              <a:gd name="connsiteX2" fmla="*/ 759854 w 1531155"/>
              <a:gd name="connsiteY2" fmla="*/ 3220792 h 3268014"/>
              <a:gd name="connsiteX3" fmla="*/ 1365161 w 1531155"/>
              <a:gd name="connsiteY3" fmla="*/ 2821547 h 3268014"/>
              <a:gd name="connsiteX4" fmla="*/ 1429555 w 1531155"/>
              <a:gd name="connsiteY4" fmla="*/ 2048814 h 3268014"/>
              <a:gd name="connsiteX5" fmla="*/ 1352282 w 1531155"/>
              <a:gd name="connsiteY5" fmla="*/ 1340476 h 3268014"/>
              <a:gd name="connsiteX6" fmla="*/ 356316 w 1531155"/>
              <a:gd name="connsiteY6" fmla="*/ 0 h 3268014"/>
              <a:gd name="connsiteX0" fmla="*/ 0 w 1531155"/>
              <a:gd name="connsiteY0" fmla="*/ 2834426 h 3268014"/>
              <a:gd name="connsiteX1" fmla="*/ 231820 w 1531155"/>
              <a:gd name="connsiteY1" fmla="*/ 3104882 h 3268014"/>
              <a:gd name="connsiteX2" fmla="*/ 759854 w 1531155"/>
              <a:gd name="connsiteY2" fmla="*/ 3220792 h 3268014"/>
              <a:gd name="connsiteX3" fmla="*/ 1365161 w 1531155"/>
              <a:gd name="connsiteY3" fmla="*/ 2821547 h 3268014"/>
              <a:gd name="connsiteX4" fmla="*/ 1429555 w 1531155"/>
              <a:gd name="connsiteY4" fmla="*/ 2048814 h 3268014"/>
              <a:gd name="connsiteX5" fmla="*/ 1352282 w 1531155"/>
              <a:gd name="connsiteY5" fmla="*/ 1340476 h 3268014"/>
              <a:gd name="connsiteX6" fmla="*/ 356316 w 1531155"/>
              <a:gd name="connsiteY6" fmla="*/ 0 h 3268014"/>
              <a:gd name="connsiteX0" fmla="*/ 0 w 1533302"/>
              <a:gd name="connsiteY0" fmla="*/ 2834426 h 3268014"/>
              <a:gd name="connsiteX1" fmla="*/ 231820 w 1533302"/>
              <a:gd name="connsiteY1" fmla="*/ 3104882 h 3268014"/>
              <a:gd name="connsiteX2" fmla="*/ 759854 w 1533302"/>
              <a:gd name="connsiteY2" fmla="*/ 3220792 h 3268014"/>
              <a:gd name="connsiteX3" fmla="*/ 1365161 w 1533302"/>
              <a:gd name="connsiteY3" fmla="*/ 2821547 h 3268014"/>
              <a:gd name="connsiteX4" fmla="*/ 1429555 w 1533302"/>
              <a:gd name="connsiteY4" fmla="*/ 2048814 h 3268014"/>
              <a:gd name="connsiteX5" fmla="*/ 1442434 w 1533302"/>
              <a:gd name="connsiteY5" fmla="*/ 2023057 h 3268014"/>
              <a:gd name="connsiteX6" fmla="*/ 1352282 w 1533302"/>
              <a:gd name="connsiteY6" fmla="*/ 1340476 h 3268014"/>
              <a:gd name="connsiteX7" fmla="*/ 356316 w 1533302"/>
              <a:gd name="connsiteY7" fmla="*/ 0 h 3268014"/>
              <a:gd name="connsiteX0" fmla="*/ 0 w 1533302"/>
              <a:gd name="connsiteY0" fmla="*/ 2834426 h 3268014"/>
              <a:gd name="connsiteX1" fmla="*/ 231820 w 1533302"/>
              <a:gd name="connsiteY1" fmla="*/ 3104882 h 3268014"/>
              <a:gd name="connsiteX2" fmla="*/ 759854 w 1533302"/>
              <a:gd name="connsiteY2" fmla="*/ 3220792 h 3268014"/>
              <a:gd name="connsiteX3" fmla="*/ 1365161 w 1533302"/>
              <a:gd name="connsiteY3" fmla="*/ 2821547 h 3268014"/>
              <a:gd name="connsiteX4" fmla="*/ 1429555 w 1533302"/>
              <a:gd name="connsiteY4" fmla="*/ 2048814 h 3268014"/>
              <a:gd name="connsiteX5" fmla="*/ 1442434 w 1533302"/>
              <a:gd name="connsiteY5" fmla="*/ 2023057 h 3268014"/>
              <a:gd name="connsiteX6" fmla="*/ 1352282 w 1533302"/>
              <a:gd name="connsiteY6" fmla="*/ 1340476 h 3268014"/>
              <a:gd name="connsiteX7" fmla="*/ 356316 w 1533302"/>
              <a:gd name="connsiteY7" fmla="*/ 0 h 3268014"/>
              <a:gd name="connsiteX0" fmla="*/ 0 w 1531155"/>
              <a:gd name="connsiteY0" fmla="*/ 2834426 h 3268014"/>
              <a:gd name="connsiteX1" fmla="*/ 231820 w 1531155"/>
              <a:gd name="connsiteY1" fmla="*/ 3104882 h 3268014"/>
              <a:gd name="connsiteX2" fmla="*/ 759854 w 1531155"/>
              <a:gd name="connsiteY2" fmla="*/ 3220792 h 3268014"/>
              <a:gd name="connsiteX3" fmla="*/ 1365161 w 1531155"/>
              <a:gd name="connsiteY3" fmla="*/ 2821547 h 3268014"/>
              <a:gd name="connsiteX4" fmla="*/ 1429555 w 1531155"/>
              <a:gd name="connsiteY4" fmla="*/ 2048814 h 3268014"/>
              <a:gd name="connsiteX5" fmla="*/ 1352282 w 1531155"/>
              <a:gd name="connsiteY5" fmla="*/ 1340476 h 3268014"/>
              <a:gd name="connsiteX6" fmla="*/ 356316 w 1531155"/>
              <a:gd name="connsiteY6" fmla="*/ 0 h 3268014"/>
              <a:gd name="connsiteX0" fmla="*/ 0 w 1531155"/>
              <a:gd name="connsiteY0" fmla="*/ 2834426 h 3268014"/>
              <a:gd name="connsiteX1" fmla="*/ 231820 w 1531155"/>
              <a:gd name="connsiteY1" fmla="*/ 3104882 h 3268014"/>
              <a:gd name="connsiteX2" fmla="*/ 759854 w 1531155"/>
              <a:gd name="connsiteY2" fmla="*/ 3220792 h 3268014"/>
              <a:gd name="connsiteX3" fmla="*/ 1365161 w 1531155"/>
              <a:gd name="connsiteY3" fmla="*/ 2821547 h 3268014"/>
              <a:gd name="connsiteX4" fmla="*/ 1429555 w 1531155"/>
              <a:gd name="connsiteY4" fmla="*/ 2048814 h 3268014"/>
              <a:gd name="connsiteX5" fmla="*/ 1352282 w 1531155"/>
              <a:gd name="connsiteY5" fmla="*/ 1340476 h 3268014"/>
              <a:gd name="connsiteX6" fmla="*/ 356316 w 1531155"/>
              <a:gd name="connsiteY6" fmla="*/ 0 h 3268014"/>
              <a:gd name="connsiteX0" fmla="*/ 0 w 1577663"/>
              <a:gd name="connsiteY0" fmla="*/ 2834426 h 3268014"/>
              <a:gd name="connsiteX1" fmla="*/ 231820 w 1577663"/>
              <a:gd name="connsiteY1" fmla="*/ 3104882 h 3268014"/>
              <a:gd name="connsiteX2" fmla="*/ 759854 w 1577663"/>
              <a:gd name="connsiteY2" fmla="*/ 3220792 h 3268014"/>
              <a:gd name="connsiteX3" fmla="*/ 1365161 w 1577663"/>
              <a:gd name="connsiteY3" fmla="*/ 2821547 h 3268014"/>
              <a:gd name="connsiteX4" fmla="*/ 1429555 w 1577663"/>
              <a:gd name="connsiteY4" fmla="*/ 2048814 h 3268014"/>
              <a:gd name="connsiteX5" fmla="*/ 1352282 w 1577663"/>
              <a:gd name="connsiteY5" fmla="*/ 1340476 h 3268014"/>
              <a:gd name="connsiteX6" fmla="*/ 356316 w 1577663"/>
              <a:gd name="connsiteY6" fmla="*/ 0 h 3268014"/>
              <a:gd name="connsiteX0" fmla="*/ 0 w 1646349"/>
              <a:gd name="connsiteY0" fmla="*/ 2834426 h 3268014"/>
              <a:gd name="connsiteX1" fmla="*/ 231820 w 1646349"/>
              <a:gd name="connsiteY1" fmla="*/ 3104882 h 3268014"/>
              <a:gd name="connsiteX2" fmla="*/ 759854 w 1646349"/>
              <a:gd name="connsiteY2" fmla="*/ 3220792 h 3268014"/>
              <a:gd name="connsiteX3" fmla="*/ 1365161 w 1646349"/>
              <a:gd name="connsiteY3" fmla="*/ 2821547 h 3268014"/>
              <a:gd name="connsiteX4" fmla="*/ 1429555 w 1646349"/>
              <a:gd name="connsiteY4" fmla="*/ 2048814 h 3268014"/>
              <a:gd name="connsiteX5" fmla="*/ 1352282 w 1646349"/>
              <a:gd name="connsiteY5" fmla="*/ 1340476 h 3268014"/>
              <a:gd name="connsiteX6" fmla="*/ 356316 w 1646349"/>
              <a:gd name="connsiteY6" fmla="*/ 0 h 3268014"/>
              <a:gd name="connsiteX0" fmla="*/ 0 w 1594834"/>
              <a:gd name="connsiteY0" fmla="*/ 2834426 h 3268014"/>
              <a:gd name="connsiteX1" fmla="*/ 231820 w 1594834"/>
              <a:gd name="connsiteY1" fmla="*/ 3104882 h 3268014"/>
              <a:gd name="connsiteX2" fmla="*/ 759854 w 1594834"/>
              <a:gd name="connsiteY2" fmla="*/ 3220792 h 3268014"/>
              <a:gd name="connsiteX3" fmla="*/ 1365161 w 1594834"/>
              <a:gd name="connsiteY3" fmla="*/ 2821547 h 3268014"/>
              <a:gd name="connsiteX4" fmla="*/ 1429555 w 1594834"/>
              <a:gd name="connsiteY4" fmla="*/ 2048814 h 3268014"/>
              <a:gd name="connsiteX5" fmla="*/ 1581955 w 1594834"/>
              <a:gd name="connsiteY5" fmla="*/ 2010178 h 3268014"/>
              <a:gd name="connsiteX6" fmla="*/ 1352282 w 1594834"/>
              <a:gd name="connsiteY6" fmla="*/ 1340476 h 3268014"/>
              <a:gd name="connsiteX7" fmla="*/ 356316 w 1594834"/>
              <a:gd name="connsiteY7" fmla="*/ 0 h 3268014"/>
              <a:gd name="connsiteX0" fmla="*/ 0 w 1599127"/>
              <a:gd name="connsiteY0" fmla="*/ 2834426 h 3268014"/>
              <a:gd name="connsiteX1" fmla="*/ 231820 w 1599127"/>
              <a:gd name="connsiteY1" fmla="*/ 3104882 h 3268014"/>
              <a:gd name="connsiteX2" fmla="*/ 759854 w 1599127"/>
              <a:gd name="connsiteY2" fmla="*/ 3220792 h 3268014"/>
              <a:gd name="connsiteX3" fmla="*/ 1365161 w 1599127"/>
              <a:gd name="connsiteY3" fmla="*/ 2821547 h 3268014"/>
              <a:gd name="connsiteX4" fmla="*/ 1429555 w 1599127"/>
              <a:gd name="connsiteY4" fmla="*/ 2048814 h 3268014"/>
              <a:gd name="connsiteX5" fmla="*/ 1455313 w 1599127"/>
              <a:gd name="connsiteY5" fmla="*/ 2277414 h 3268014"/>
              <a:gd name="connsiteX6" fmla="*/ 1581955 w 1599127"/>
              <a:gd name="connsiteY6" fmla="*/ 2010178 h 3268014"/>
              <a:gd name="connsiteX7" fmla="*/ 1352282 w 1599127"/>
              <a:gd name="connsiteY7" fmla="*/ 1340476 h 3268014"/>
              <a:gd name="connsiteX8" fmla="*/ 356316 w 1599127"/>
              <a:gd name="connsiteY8" fmla="*/ 0 h 3268014"/>
              <a:gd name="connsiteX0" fmla="*/ 0 w 1599127"/>
              <a:gd name="connsiteY0" fmla="*/ 2834426 h 3268014"/>
              <a:gd name="connsiteX1" fmla="*/ 231820 w 1599127"/>
              <a:gd name="connsiteY1" fmla="*/ 3104882 h 3268014"/>
              <a:gd name="connsiteX2" fmla="*/ 759854 w 1599127"/>
              <a:gd name="connsiteY2" fmla="*/ 3220792 h 3268014"/>
              <a:gd name="connsiteX3" fmla="*/ 1365161 w 1599127"/>
              <a:gd name="connsiteY3" fmla="*/ 2821547 h 3268014"/>
              <a:gd name="connsiteX4" fmla="*/ 1455313 w 1599127"/>
              <a:gd name="connsiteY4" fmla="*/ 2277414 h 3268014"/>
              <a:gd name="connsiteX5" fmla="*/ 1581955 w 1599127"/>
              <a:gd name="connsiteY5" fmla="*/ 2010178 h 3268014"/>
              <a:gd name="connsiteX6" fmla="*/ 1352282 w 1599127"/>
              <a:gd name="connsiteY6" fmla="*/ 1340476 h 3268014"/>
              <a:gd name="connsiteX7" fmla="*/ 356316 w 1599127"/>
              <a:gd name="connsiteY7" fmla="*/ 0 h 3268014"/>
              <a:gd name="connsiteX0" fmla="*/ 0 w 1601273"/>
              <a:gd name="connsiteY0" fmla="*/ 2834426 h 3268014"/>
              <a:gd name="connsiteX1" fmla="*/ 231820 w 1601273"/>
              <a:gd name="connsiteY1" fmla="*/ 3104882 h 3268014"/>
              <a:gd name="connsiteX2" fmla="*/ 759854 w 1601273"/>
              <a:gd name="connsiteY2" fmla="*/ 3220792 h 3268014"/>
              <a:gd name="connsiteX3" fmla="*/ 1365161 w 1601273"/>
              <a:gd name="connsiteY3" fmla="*/ 2821547 h 3268014"/>
              <a:gd name="connsiteX4" fmla="*/ 1455313 w 1601273"/>
              <a:gd name="connsiteY4" fmla="*/ 2277414 h 3268014"/>
              <a:gd name="connsiteX5" fmla="*/ 1468192 w 1601273"/>
              <a:gd name="connsiteY5" fmla="*/ 2280634 h 3268014"/>
              <a:gd name="connsiteX6" fmla="*/ 1581955 w 1601273"/>
              <a:gd name="connsiteY6" fmla="*/ 2010178 h 3268014"/>
              <a:gd name="connsiteX7" fmla="*/ 1352282 w 1601273"/>
              <a:gd name="connsiteY7" fmla="*/ 1340476 h 3268014"/>
              <a:gd name="connsiteX8" fmla="*/ 356316 w 1601273"/>
              <a:gd name="connsiteY8" fmla="*/ 0 h 3268014"/>
              <a:gd name="connsiteX0" fmla="*/ 0 w 1599127"/>
              <a:gd name="connsiteY0" fmla="*/ 2834426 h 3268014"/>
              <a:gd name="connsiteX1" fmla="*/ 231820 w 1599127"/>
              <a:gd name="connsiteY1" fmla="*/ 3104882 h 3268014"/>
              <a:gd name="connsiteX2" fmla="*/ 759854 w 1599127"/>
              <a:gd name="connsiteY2" fmla="*/ 3220792 h 3268014"/>
              <a:gd name="connsiteX3" fmla="*/ 1365161 w 1599127"/>
              <a:gd name="connsiteY3" fmla="*/ 2821547 h 3268014"/>
              <a:gd name="connsiteX4" fmla="*/ 1455313 w 1599127"/>
              <a:gd name="connsiteY4" fmla="*/ 2277414 h 3268014"/>
              <a:gd name="connsiteX5" fmla="*/ 1581955 w 1599127"/>
              <a:gd name="connsiteY5" fmla="*/ 2010178 h 3268014"/>
              <a:gd name="connsiteX6" fmla="*/ 1352282 w 1599127"/>
              <a:gd name="connsiteY6" fmla="*/ 1340476 h 3268014"/>
              <a:gd name="connsiteX7" fmla="*/ 356316 w 1599127"/>
              <a:gd name="connsiteY7" fmla="*/ 0 h 3268014"/>
              <a:gd name="connsiteX0" fmla="*/ 0 w 1584101"/>
              <a:gd name="connsiteY0" fmla="*/ 2834426 h 3268014"/>
              <a:gd name="connsiteX1" fmla="*/ 231820 w 1584101"/>
              <a:gd name="connsiteY1" fmla="*/ 3104882 h 3268014"/>
              <a:gd name="connsiteX2" fmla="*/ 759854 w 1584101"/>
              <a:gd name="connsiteY2" fmla="*/ 3220792 h 3268014"/>
              <a:gd name="connsiteX3" fmla="*/ 1365161 w 1584101"/>
              <a:gd name="connsiteY3" fmla="*/ 2821547 h 3268014"/>
              <a:gd name="connsiteX4" fmla="*/ 1581955 w 1584101"/>
              <a:gd name="connsiteY4" fmla="*/ 2010178 h 3268014"/>
              <a:gd name="connsiteX5" fmla="*/ 1352282 w 1584101"/>
              <a:gd name="connsiteY5" fmla="*/ 1340476 h 3268014"/>
              <a:gd name="connsiteX6" fmla="*/ 356316 w 1584101"/>
              <a:gd name="connsiteY6" fmla="*/ 0 h 3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01" h="3268014">
                <a:moveTo>
                  <a:pt x="0" y="2834426"/>
                </a:moveTo>
                <a:cubicBezTo>
                  <a:pt x="52589" y="2937457"/>
                  <a:pt x="105178" y="3040488"/>
                  <a:pt x="231820" y="3104882"/>
                </a:cubicBezTo>
                <a:cubicBezTo>
                  <a:pt x="358462" y="3169276"/>
                  <a:pt x="570964" y="3268014"/>
                  <a:pt x="759854" y="3220792"/>
                </a:cubicBezTo>
                <a:cubicBezTo>
                  <a:pt x="948744" y="3173570"/>
                  <a:pt x="1228144" y="3023316"/>
                  <a:pt x="1365161" y="2821547"/>
                </a:cubicBezTo>
                <a:cubicBezTo>
                  <a:pt x="1502178" y="2619778"/>
                  <a:pt x="1584101" y="2257023"/>
                  <a:pt x="1581955" y="2010178"/>
                </a:cubicBezTo>
                <a:cubicBezTo>
                  <a:pt x="1562637" y="1853485"/>
                  <a:pt x="1531155" y="1675506"/>
                  <a:pt x="1352282" y="1340476"/>
                </a:cubicBezTo>
                <a:cubicBezTo>
                  <a:pt x="1171262" y="1003300"/>
                  <a:pt x="422857" y="85859"/>
                  <a:pt x="356316" y="0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528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7" grpId="0"/>
      <p:bldP spid="18" grpId="0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P_tmp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821134" y="2362200"/>
            <a:ext cx="3409830" cy="2666250"/>
          </a:xfrm>
          <a:prstGeom prst="rect">
            <a:avLst/>
          </a:prstGeom>
          <a:noFill/>
          <a:ln/>
          <a:effectLst/>
        </p:spPr>
      </p:pic>
      <p:sp>
        <p:nvSpPr>
          <p:cNvPr id="8" name="Diamond 7"/>
          <p:cNvSpPr/>
          <p:nvPr/>
        </p:nvSpPr>
        <p:spPr>
          <a:xfrm>
            <a:off x="6172200" y="2514600"/>
            <a:ext cx="685800" cy="990600"/>
          </a:xfrm>
          <a:prstGeom prst="diamond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>
            <a:spLocks/>
          </p:cNvSpPr>
          <p:nvPr/>
        </p:nvSpPr>
        <p:spPr>
          <a:xfrm rot="3600000">
            <a:off x="5731752" y="3200507"/>
            <a:ext cx="643468" cy="1114098"/>
          </a:xfrm>
          <a:prstGeom prst="diamond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>
            <a:spLocks/>
          </p:cNvSpPr>
          <p:nvPr/>
        </p:nvSpPr>
        <p:spPr>
          <a:xfrm rot="-3600000">
            <a:off x="6722352" y="4114906"/>
            <a:ext cx="643468" cy="1114098"/>
          </a:xfrm>
          <a:prstGeom prst="diamond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prove the image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 smtClean="0"/>
              <a:t> {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} ) of some LR filling is a hive, we must check the Rhombus Inequalities hold.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81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“vertical” rhombi, the inequality reduces to one of the </a:t>
            </a:r>
            <a:r>
              <a:rPr lang="en-US" sz="2000" i="1" dirty="0" smtClean="0"/>
              <a:t>Column Strictness </a:t>
            </a:r>
            <a:r>
              <a:rPr lang="en-US" sz="2000" dirty="0" smtClean="0"/>
              <a:t>inequalities in LR2.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819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“left-slanted” rhombi, the inequality reduces to one of the </a:t>
            </a:r>
            <a:r>
              <a:rPr lang="en-US" sz="2000" i="1" dirty="0" smtClean="0"/>
              <a:t>Word Condition </a:t>
            </a:r>
            <a:r>
              <a:rPr lang="en-US" sz="2000" dirty="0" smtClean="0"/>
              <a:t>inequalities of LR3.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191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However, the Rhombus Inequality for “right-slanted” rhombi reduces to the condition 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/>
              <a:t> 0,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30352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but </a:t>
            </a:r>
            <a:r>
              <a:rPr lang="en-US" sz="2400" b="1" i="1" dirty="0" smtClean="0"/>
              <a:t>only</a:t>
            </a:r>
            <a:r>
              <a:rPr lang="en-US" sz="2400" b="1" dirty="0" smtClean="0"/>
              <a:t> in the case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&lt; j.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8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505200" y="609600"/>
            <a:ext cx="1869784" cy="1463040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3400" y="5029200"/>
            <a:ext cx="3350174" cy="914400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419600" y="5029200"/>
            <a:ext cx="4533900" cy="914400"/>
          </a:xfrm>
          <a:prstGeom prst="rect">
            <a:avLst/>
          </a:prstGeom>
          <a:noFill/>
          <a:ln/>
          <a:effectLst/>
        </p:spPr>
      </p:pic>
      <p:sp>
        <p:nvSpPr>
          <p:cNvPr id="14" name="Left-Right Arrow 13"/>
          <p:cNvSpPr/>
          <p:nvPr/>
        </p:nvSpPr>
        <p:spPr>
          <a:xfrm rot="-3120000">
            <a:off x="1856812" y="3207343"/>
            <a:ext cx="1981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3505200" y="4267200"/>
            <a:ext cx="1676400" cy="381000"/>
          </a:xfrm>
          <a:prstGeom prst="leftRightArrow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0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Hive (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dirty="0" smtClean="0"/>
              <a:t> , 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LR(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674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( 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09800" y="2895600"/>
            <a:ext cx="474133" cy="406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81200" y="22860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direction  (</a:t>
            </a:r>
            <a:r>
              <a:rPr lang="en-US" sz="2000" dirty="0" smtClean="0">
                <a:latin typeface="cmsy10"/>
              </a:rPr>
              <a:t>(</a:t>
            </a:r>
            <a:r>
              <a:rPr lang="en-US" sz="2000" dirty="0" smtClean="0">
                <a:latin typeface="Calibri"/>
              </a:rPr>
              <a:t>)</a:t>
            </a:r>
            <a:r>
              <a:rPr lang="en-US" sz="2000" dirty="0" smtClean="0"/>
              <a:t> has been known, in the case of R-modules, for some time, but we are interested in the inverse direction as well, and also more constructive methods.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19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62000" y="9906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Theorem </a:t>
            </a:r>
            <a:r>
              <a:rPr lang="en-US" sz="2400" b="1" dirty="0" smtClean="0"/>
              <a:t>(A., </a:t>
            </a:r>
            <a:r>
              <a:rPr lang="en-US" sz="2400" b="1" dirty="0"/>
              <a:t>1999):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Let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828800" y="1600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k</a:t>
            </a:r>
            <a:r>
              <a:rPr lang="en-US" sz="2000" baseline="-25000" dirty="0"/>
              <a:t>11</a:t>
            </a:r>
            <a:r>
              <a:rPr lang="en-US" sz="2000" dirty="0"/>
              <a:t>,k</a:t>
            </a:r>
            <a:r>
              <a:rPr lang="en-US" sz="2000" baseline="-25000" dirty="0"/>
              <a:t>12</a:t>
            </a:r>
            <a:r>
              <a:rPr lang="en-US" sz="2000" dirty="0"/>
              <a:t>,  </a:t>
            </a:r>
            <a:r>
              <a:rPr lang="en-US" sz="20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sz="2000" dirty="0"/>
              <a:t>  ,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1r</a:t>
            </a:r>
            <a:endParaRPr lang="en-US" sz="2000" baseline="-25000" dirty="0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2286000" y="21336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k</a:t>
            </a:r>
            <a:r>
              <a:rPr lang="en-US" sz="2000" baseline="-25000" dirty="0"/>
              <a:t>22</a:t>
            </a:r>
            <a:r>
              <a:rPr lang="en-US" sz="2000" dirty="0"/>
              <a:t>,  </a:t>
            </a:r>
            <a:r>
              <a:rPr lang="en-US" sz="20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sz="2000" dirty="0"/>
              <a:t>  ,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2r</a:t>
            </a:r>
            <a:endParaRPr lang="en-US" sz="2000" baseline="-25000" dirty="0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2590800" y="2667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MT Extra" pitchFamily="18" charset="2"/>
                <a:sym typeface="MT Extra" pitchFamily="18" charset="2"/>
              </a:rPr>
              <a:t></a:t>
            </a:r>
            <a:r>
              <a:rPr lang="en-US" dirty="0">
                <a:latin typeface="MT Extra" pitchFamily="18" charset="2"/>
              </a:rPr>
              <a:t> </a:t>
            </a:r>
            <a:r>
              <a:rPr lang="en-US" dirty="0"/>
              <a:t>      </a:t>
            </a:r>
            <a:r>
              <a:rPr lang="en-US" dirty="0">
                <a:latin typeface="MT Extra" pitchFamily="18" charset="2"/>
                <a:sym typeface="MT Extra" pitchFamily="18" charset="2"/>
              </a:rPr>
              <a:t>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3200400" y="3200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rr</a:t>
            </a:r>
            <a:endParaRPr lang="en-US" sz="2000" baseline="-25000" dirty="0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4038600" y="1752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be a </a:t>
            </a:r>
            <a:r>
              <a:rPr lang="en-US" sz="2000" dirty="0" smtClean="0"/>
              <a:t>filling in LR(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dirty="0" smtClean="0"/>
              <a:t> ;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/>
              <a:t>)</a:t>
            </a:r>
            <a:r>
              <a:rPr lang="en-US" sz="2000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.</a:t>
            </a:r>
            <a:endParaRPr lang="en-US" sz="2000" dirty="0">
              <a:solidFill>
                <a:schemeClr val="folHlink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762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Then set,</a:t>
            </a:r>
          </a:p>
        </p:txBody>
      </p:sp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2286000" y="21336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k</a:t>
            </a:r>
            <a:r>
              <a:rPr lang="en-US" sz="2000" baseline="-25000" dirty="0"/>
              <a:t>22</a:t>
            </a:r>
            <a:r>
              <a:rPr lang="en-US" sz="2000" dirty="0"/>
              <a:t>,  </a:t>
            </a:r>
            <a:r>
              <a:rPr lang="en-US" sz="20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sz="2000" dirty="0"/>
              <a:t>  ,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2r</a:t>
            </a:r>
            <a:endParaRPr lang="en-US" sz="2000" baseline="-25000" dirty="0"/>
          </a:p>
        </p:txBody>
      </p:sp>
      <p:pic>
        <p:nvPicPr>
          <p:cNvPr id="23" name="Picture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410200" y="4572000"/>
            <a:ext cx="2181150" cy="1344060"/>
          </a:xfrm>
          <a:prstGeom prst="rect">
            <a:avLst/>
          </a:prstGeom>
          <a:noFill/>
          <a:ln/>
          <a:effectLst/>
        </p:spPr>
      </p:pic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7620000" y="4953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= </a:t>
            </a:r>
            <a:r>
              <a:rPr lang="en-US" sz="2400" dirty="0">
                <a:solidFill>
                  <a:srgbClr val="00B0F0"/>
                </a:solidFill>
              </a:rPr>
              <a:t>N</a:t>
            </a:r>
          </a:p>
        </p:txBody>
      </p:sp>
      <p:pic>
        <p:nvPicPr>
          <p:cNvPr id="31" name="Picture 3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145692" y="4572000"/>
            <a:ext cx="2046614" cy="1332992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200400" y="4572000"/>
            <a:ext cx="2098620" cy="1344060"/>
          </a:xfrm>
          <a:prstGeom prst="rect">
            <a:avLst/>
          </a:prstGeom>
          <a:noFill/>
          <a:ln/>
          <a:effectLst/>
        </p:spPr>
      </p:pic>
      <p:sp>
        <p:nvSpPr>
          <p:cNvPr id="182309" name="Text Box 37"/>
          <p:cNvSpPr txBox="1">
            <a:spLocks noChangeArrowheads="1"/>
          </p:cNvSpPr>
          <p:nvPr/>
        </p:nvSpPr>
        <p:spPr bwMode="auto">
          <a:xfrm>
            <a:off x="685800" y="3810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LR 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800" dirty="0" smtClean="0"/>
              <a:t> ; 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800" dirty="0" smtClean="0"/>
              <a:t>)  </a:t>
            </a:r>
            <a:r>
              <a:rPr lang="en-US" sz="2800" dirty="0">
                <a:latin typeface="cmsy10" pitchFamily="34" charset="0"/>
              </a:rPr>
              <a:t>)</a:t>
            </a:r>
            <a:r>
              <a:rPr lang="en-US" sz="2800" dirty="0"/>
              <a:t> </a:t>
            </a:r>
            <a:r>
              <a:rPr lang="en-US" sz="2800" dirty="0" smtClean="0">
                <a:latin typeface="Calibri"/>
              </a:rPr>
              <a:t>M</a:t>
            </a:r>
            <a:r>
              <a:rPr lang="en-US" sz="2800" baseline="-25000" dirty="0" smtClean="0">
                <a:latin typeface="Calibri"/>
              </a:rPr>
              <a:t>R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800" dirty="0" smtClean="0"/>
              <a:t> ; 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4572000" y="1447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The i-th factor:</a:t>
            </a:r>
          </a:p>
        </p:txBody>
      </p:sp>
      <p:cxnSp>
        <p:nvCxnSpPr>
          <p:cNvPr id="182316" name="AutoShape 44"/>
          <p:cNvCxnSpPr>
            <a:cxnSpLocks noChangeShapeType="1"/>
          </p:cNvCxnSpPr>
          <p:nvPr/>
        </p:nvCxnSpPr>
        <p:spPr bwMode="auto">
          <a:xfrm rot="16200000" flipH="1">
            <a:off x="3848893" y="3694907"/>
            <a:ext cx="2208213" cy="1066800"/>
          </a:xfrm>
          <a:prstGeom prst="curvedConnector5">
            <a:avLst>
              <a:gd name="adj1" fmla="val 5394"/>
              <a:gd name="adj2" fmla="val -92856"/>
              <a:gd name="adj3" fmla="val 1103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22" name="Picture 21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530883" y="3352800"/>
            <a:ext cx="3572895" cy="1872144"/>
          </a:xfrm>
          <a:prstGeom prst="rect">
            <a:avLst/>
          </a:prstGeom>
          <a:noFill/>
          <a:ln/>
          <a:effectLst/>
        </p:spPr>
      </p:pic>
      <p:cxnSp>
        <p:nvCxnSpPr>
          <p:cNvPr id="25" name="Straight Arrow Connector 24"/>
          <p:cNvCxnSpPr/>
          <p:nvPr/>
        </p:nvCxnSpPr>
        <p:spPr>
          <a:xfrm rot="5400000">
            <a:off x="571500" y="3009900"/>
            <a:ext cx="24384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00100" y="3238500"/>
            <a:ext cx="281940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 flipH="1">
            <a:off x="2414016" y="3739896"/>
            <a:ext cx="8572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flipH="1">
            <a:off x="2606040" y="3886200"/>
            <a:ext cx="8572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flipH="1">
            <a:off x="2807208" y="4023360"/>
            <a:ext cx="8572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219200" y="3581400"/>
            <a:ext cx="365760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2057400" y="3124200"/>
            <a:ext cx="2286000" cy="1066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 flipH="1">
            <a:off x="3602736" y="4267200"/>
            <a:ext cx="8572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H="1">
            <a:off x="3849624" y="4233672"/>
            <a:ext cx="8572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4087368" y="4206240"/>
            <a:ext cx="8572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2628900" y="3390900"/>
            <a:ext cx="3200400" cy="1447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32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2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14167 -0.200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8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  <p:bldP spid="182278" grpId="0"/>
      <p:bldP spid="182281" grpId="0"/>
      <p:bldP spid="182282" grpId="0" build="allAtOnce"/>
      <p:bldP spid="182284" grpId="0"/>
      <p:bldP spid="182306" grpId="0"/>
      <p:bldP spid="182309" grpId="0"/>
      <p:bldP spid="182314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With </a:t>
            </a:r>
            <a:r>
              <a:rPr lang="en-US" sz="2800" dirty="0">
                <a:solidFill>
                  <a:srgbClr val="00B0F0"/>
                </a:solidFill>
              </a:rPr>
              <a:t>N</a:t>
            </a:r>
            <a:r>
              <a:rPr lang="en-US" sz="2800" dirty="0"/>
              <a:t> defined as above, and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2514600" y="3657600"/>
            <a:ext cx="4876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inv(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) =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800" dirty="0"/>
              <a:t> = (</a:t>
            </a:r>
            <a:r>
              <a:rPr lang="en-US" sz="2800" dirty="0">
                <a:sym typeface="Symbol" pitchFamily="18" charset="2"/>
              </a:rPr>
              <a:t>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/>
              <a:t>, </a:t>
            </a:r>
            <a:r>
              <a:rPr lang="en-US" sz="2800" dirty="0">
                <a:sym typeface="Symbol" pitchFamily="18" charset="2"/>
              </a:rPr>
              <a:t>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/>
              <a:t>, </a:t>
            </a:r>
            <a:r>
              <a:rPr lang="en-US" sz="2800" dirty="0">
                <a:sym typeface="MT Extra" pitchFamily="18" charset="2"/>
              </a:rPr>
              <a:t></a:t>
            </a:r>
            <a:r>
              <a:rPr lang="en-US" sz="2800" dirty="0"/>
              <a:t> , </a:t>
            </a:r>
            <a:r>
              <a:rPr lang="en-US" sz="2800" dirty="0" smtClean="0">
                <a:sym typeface="Symbol" pitchFamily="18" charset="2"/>
              </a:rPr>
              <a:t></a:t>
            </a:r>
            <a:r>
              <a:rPr lang="en-US" sz="2800" baseline="-25000" dirty="0" smtClean="0">
                <a:sym typeface="Symbol" pitchFamily="18" charset="2"/>
              </a:rPr>
              <a:t>r</a:t>
            </a:r>
            <a:r>
              <a:rPr lang="en-US" sz="2800" dirty="0" smtClean="0"/>
              <a:t>), </a:t>
            </a:r>
            <a:endParaRPr lang="en-US" sz="2800" dirty="0"/>
          </a:p>
          <a:p>
            <a:pPr algn="l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2590800" y="41910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inv(</a:t>
            </a:r>
            <a:r>
              <a:rPr lang="en-US" sz="2800" dirty="0">
                <a:solidFill>
                  <a:srgbClr val="00B0F0"/>
                </a:solidFill>
              </a:rPr>
              <a:t>N</a:t>
            </a:r>
            <a:r>
              <a:rPr lang="en-US" sz="2800" dirty="0"/>
              <a:t>) = </a:t>
            </a:r>
            <a:r>
              <a:rPr lang="en-US" sz="2800" dirty="0">
                <a:solidFill>
                  <a:srgbClr val="00B0F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en-US" sz="2800" dirty="0"/>
              <a:t> = (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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/>
              <a:t>,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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/>
              <a:t>, </a:t>
            </a:r>
            <a:r>
              <a:rPr lang="en-US" sz="28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sz="2800" dirty="0"/>
              <a:t> , </a:t>
            </a:r>
            <a:r>
              <a:rPr lang="en-US" sz="2800" dirty="0" smtClean="0">
                <a:latin typeface="Symbol" pitchFamily="18" charset="2"/>
                <a:sym typeface="Symbol" pitchFamily="18" charset="2"/>
              </a:rPr>
              <a:t></a:t>
            </a:r>
            <a:r>
              <a:rPr lang="en-US" sz="2800" baseline="-25000" dirty="0" smtClean="0">
                <a:sym typeface="Symbol" pitchFamily="18" charset="2"/>
              </a:rPr>
              <a:t>r</a:t>
            </a:r>
            <a:r>
              <a:rPr lang="en-US" sz="2800" dirty="0" smtClean="0"/>
              <a:t> </a:t>
            </a:r>
            <a:r>
              <a:rPr lang="en-US" sz="2800" dirty="0"/>
              <a:t>),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1676400" y="4724400"/>
            <a:ext cx="5146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/>
              <a:t>And inv(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>
                <a:solidFill>
                  <a:srgbClr val="00B0F0"/>
                </a:solidFill>
              </a:rPr>
              <a:t>N</a:t>
            </a:r>
            <a:r>
              <a:rPr lang="en-US" sz="2800" dirty="0"/>
              <a:t>) = </a:t>
            </a:r>
            <a:r>
              <a:rPr lang="en-US" sz="2800" dirty="0">
                <a:solidFill>
                  <a:srgbClr val="00B050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dirty="0"/>
              <a:t> = (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/>
              <a:t>,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/>
              <a:t>, </a:t>
            </a:r>
            <a:r>
              <a:rPr lang="en-US" sz="2800" dirty="0">
                <a:latin typeface="MT Extra" pitchFamily="18" charset="2"/>
                <a:sym typeface="MT Extra" pitchFamily="18" charset="2"/>
              </a:rPr>
              <a:t></a:t>
            </a:r>
            <a:r>
              <a:rPr lang="en-US" sz="2800" dirty="0"/>
              <a:t> , </a:t>
            </a:r>
            <a:r>
              <a:rPr lang="en-US" sz="2800" dirty="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800" baseline="-25000" dirty="0" smtClean="0">
                <a:sym typeface="Symbol" pitchFamily="18" charset="2"/>
              </a:rPr>
              <a:t>r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838200" y="3200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then,</a:t>
            </a: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666200" y="1524000"/>
            <a:ext cx="3455999" cy="1602000"/>
          </a:xfrm>
          <a:prstGeom prst="rect">
            <a:avLst/>
          </a:prstGeom>
          <a:noFill/>
          <a:ln/>
          <a:effectLst/>
        </p:spPr>
      </p:pic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6553200" y="762000"/>
            <a:ext cx="22860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fact that </a:t>
            </a:r>
            <a:r>
              <a:rPr lang="en-US" sz="2000" dirty="0" smtClean="0"/>
              <a:t>    {</a:t>
            </a:r>
            <a:r>
              <a:rPr lang="en-US" sz="2000" dirty="0" err="1" smtClean="0">
                <a:latin typeface="Calibri"/>
              </a:rPr>
              <a:t>k</a:t>
            </a:r>
            <a:r>
              <a:rPr lang="en-US" sz="2000" baseline="-25000" dirty="0" err="1" smtClean="0">
                <a:latin typeface="Calibri"/>
              </a:rPr>
              <a:t>ij</a:t>
            </a:r>
            <a:r>
              <a:rPr lang="en-US" sz="2000" dirty="0" smtClean="0"/>
              <a:t>}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LR( 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dirty="0" smtClean="0"/>
              <a:t> ,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dirty="0" smtClean="0"/>
              <a:t> ;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/>
              <a:t> ) implies the matrices </a:t>
            </a:r>
            <a:r>
              <a:rPr lang="en-US" sz="2000" dirty="0"/>
              <a:t>have the correct invariants.</a:t>
            </a:r>
          </a:p>
        </p:txBody>
      </p:sp>
      <p:cxnSp>
        <p:nvCxnSpPr>
          <p:cNvPr id="183312" name="AutoShape 16"/>
          <p:cNvCxnSpPr>
            <a:cxnSpLocks noChangeShapeType="1"/>
          </p:cNvCxnSpPr>
          <p:nvPr/>
        </p:nvCxnSpPr>
        <p:spPr bwMode="auto">
          <a:xfrm rot="5400000">
            <a:off x="4930775" y="2536825"/>
            <a:ext cx="2787650" cy="2438400"/>
          </a:xfrm>
          <a:prstGeom prst="curvedConnector3">
            <a:avLst>
              <a:gd name="adj1" fmla="val 1081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3313" name="AutoShape 17"/>
          <p:cNvCxnSpPr>
            <a:cxnSpLocks noChangeShapeType="1"/>
            <a:stCxn id="183309" idx="2"/>
          </p:cNvCxnSpPr>
          <p:nvPr/>
        </p:nvCxnSpPr>
        <p:spPr bwMode="auto">
          <a:xfrm rot="5400000">
            <a:off x="5692411" y="2415811"/>
            <a:ext cx="2026384" cy="198119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90600" y="5638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Matrix Realizations of LR fillings of conjugate type  were first obtained by Sa and </a:t>
            </a:r>
            <a:r>
              <a:rPr lang="en-US" sz="2400" dirty="0" err="1" smtClean="0"/>
              <a:t>Azenhas</a:t>
            </a:r>
            <a:r>
              <a:rPr lang="en-US" sz="2400" dirty="0" smtClean="0"/>
              <a:t> in 1990.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28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/>
      <p:bldP spid="183305" grpId="0"/>
      <p:bldP spid="183306" grpId="0"/>
      <p:bldP spid="183307" grpId="0"/>
      <p:bldP spid="18330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 Construction gives us an injective map: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174998" y="1676400"/>
            <a:ext cx="4641603" cy="456551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990600" y="2286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 work (A., Whitehead, 2009) has led to a left inverse to the above, that is, a </a:t>
            </a:r>
            <a:r>
              <a:rPr lang="en-US" sz="2400" dirty="0" err="1" smtClean="0"/>
              <a:t>surjective</a:t>
            </a:r>
            <a:r>
              <a:rPr lang="en-US" sz="2400" dirty="0" smtClean="0"/>
              <a:t> map: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133600" y="3352800"/>
            <a:ext cx="4615340" cy="554850"/>
          </a:xfrm>
          <a:prstGeom prst="rect">
            <a:avLst/>
          </a:prstGeom>
          <a:noFill/>
          <a:ln/>
          <a:effectLst/>
        </p:spPr>
      </p:pic>
      <p:sp>
        <p:nvSpPr>
          <p:cNvPr id="18" name="TextBox 17"/>
          <p:cNvSpPr txBox="1"/>
          <p:nvPr/>
        </p:nvSpPr>
        <p:spPr>
          <a:xfrm>
            <a:off x="1447800" y="4572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</a:rPr>
              <a:t>However, </a:t>
            </a:r>
            <a:r>
              <a:rPr lang="en-US" sz="2400" dirty="0" smtClean="0"/>
              <a:t>there are </a:t>
            </a:r>
            <a:r>
              <a:rPr lang="en-US" sz="2400" dirty="0" err="1" smtClean="0"/>
              <a:t>inequivalent</a:t>
            </a:r>
            <a:r>
              <a:rPr lang="en-US" sz="2400" dirty="0" smtClean="0"/>
              <a:t> orbits in </a:t>
            </a:r>
            <a:r>
              <a:rPr lang="en-US" sz="2400" dirty="0" smtClean="0">
                <a:latin typeface="Calibri"/>
              </a:rPr>
              <a:t>M</a:t>
            </a:r>
            <a:r>
              <a:rPr lang="en-US" sz="2400" baseline="-25000" dirty="0" smtClean="0">
                <a:latin typeface="Calibri"/>
              </a:rPr>
              <a:t>R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>
                <a:latin typeface="cmmi10"/>
              </a:rPr>
              <a:t> 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 giving rise to the same filling in LR(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).  </a:t>
            </a:r>
          </a:p>
          <a:p>
            <a:r>
              <a:rPr lang="en-US" sz="2400" dirty="0" smtClean="0"/>
              <a:t>The associated LR filling is only a discrete invariant of the orbit.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such that</a:t>
            </a:r>
            <a:endParaRPr lang="en-US" sz="2400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034046" y="4114800"/>
            <a:ext cx="1620141" cy="388834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26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87791" y="762000"/>
            <a:ext cx="7328915" cy="949713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724335" y="2057400"/>
            <a:ext cx="7312695" cy="2043253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496213" y="4343400"/>
            <a:ext cx="5870559" cy="874339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24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28600" y="1981200"/>
            <a:ext cx="7907543" cy="700896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1066800" y="762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 (A., Whitehead, 2009):  Given a        -generic matrix L, in the orbit of a pair 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), then for </a:t>
            </a:r>
            <a:r>
              <a:rPr lang="en-US" sz="2400" dirty="0" err="1" smtClean="0"/>
              <a:t>i</a:t>
            </a:r>
            <a:r>
              <a:rPr lang="en-US" sz="2400" dirty="0" smtClean="0"/>
              <a:t> &lt; j: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3581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{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}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LR(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), and 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 smtClean="0">
                <a:latin typeface="cmmi10"/>
              </a:rPr>
              <a:t>j</a:t>
            </a:r>
            <a:r>
              <a:rPr lang="en-US" sz="2400" dirty="0" smtClean="0">
                <a:latin typeface="Calibri"/>
              </a:rPr>
              <a:t>-</a:t>
            </a:r>
            <a:r>
              <a:rPr lang="en-US" sz="2400" dirty="0" err="1" smtClean="0">
                <a:latin typeface="cmmi10"/>
              </a:rPr>
              <a:t>i</a:t>
            </a:r>
            <a:r>
              <a:rPr lang="en-US" sz="2400" dirty="0" smtClean="0">
                <a:latin typeface="Calibri"/>
              </a:rPr>
              <a:t>)^ denotes </a:t>
            </a:r>
            <a:r>
              <a:rPr lang="en-US" sz="2400" i="1" dirty="0" smtClean="0">
                <a:latin typeface="Calibri"/>
              </a:rPr>
              <a:t>removing</a:t>
            </a:r>
            <a:r>
              <a:rPr lang="en-US" sz="2400" dirty="0" smtClean="0">
                <a:latin typeface="Calibri"/>
              </a:rPr>
              <a:t> the indicated row from the minor.</a:t>
            </a:r>
            <a:endParaRPr lang="en-US" sz="2400" dirty="0">
              <a:latin typeface="Calibri"/>
            </a:endParaRPr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495800" y="2895600"/>
            <a:ext cx="4245816" cy="530727"/>
          </a:xfrm>
          <a:prstGeom prst="rect">
            <a:avLst/>
          </a:prstGeom>
          <a:noFill/>
          <a:ln/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4343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filling is an invariant of the orbit.</a:t>
            </a:r>
            <a:endParaRPr lang="en-US" sz="2400" dirty="0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248400" y="838200"/>
            <a:ext cx="494763" cy="353402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990600" y="5029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variation of the above formula can be used to compute the corresponding hive entry in Hive(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819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Denotes the </a:t>
            </a:r>
            <a:r>
              <a:rPr lang="en-US" i="1" dirty="0" smtClean="0"/>
              <a:t>order</a:t>
            </a:r>
            <a:r>
              <a:rPr lang="en-US" dirty="0" smtClean="0"/>
              <a:t> of the minor of L with the given rows and columns.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7955" y="2434107"/>
            <a:ext cx="444321" cy="656823"/>
          </a:xfrm>
          <a:custGeom>
            <a:avLst/>
            <a:gdLst>
              <a:gd name="connsiteX0" fmla="*/ 444321 w 444321"/>
              <a:gd name="connsiteY0" fmla="*/ 656823 h 656823"/>
              <a:gd name="connsiteX1" fmla="*/ 238259 w 444321"/>
              <a:gd name="connsiteY1" fmla="*/ 605307 h 656823"/>
              <a:gd name="connsiteX2" fmla="*/ 45076 w 444321"/>
              <a:gd name="connsiteY2" fmla="*/ 463639 h 656823"/>
              <a:gd name="connsiteX3" fmla="*/ 19318 w 444321"/>
              <a:gd name="connsiteY3" fmla="*/ 90152 h 656823"/>
              <a:gd name="connsiteX4" fmla="*/ 160986 w 444321"/>
              <a:gd name="connsiteY4" fmla="*/ 0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321" h="656823">
                <a:moveTo>
                  <a:pt x="444321" y="656823"/>
                </a:moveTo>
                <a:cubicBezTo>
                  <a:pt x="374560" y="647163"/>
                  <a:pt x="304800" y="637504"/>
                  <a:pt x="238259" y="605307"/>
                </a:cubicBezTo>
                <a:cubicBezTo>
                  <a:pt x="171718" y="573110"/>
                  <a:pt x="81566" y="549498"/>
                  <a:pt x="45076" y="463639"/>
                </a:cubicBezTo>
                <a:cubicBezTo>
                  <a:pt x="8586" y="377780"/>
                  <a:pt x="0" y="167425"/>
                  <a:pt x="19318" y="90152"/>
                </a:cubicBezTo>
                <a:cubicBezTo>
                  <a:pt x="38636" y="12879"/>
                  <a:pt x="99811" y="6439"/>
                  <a:pt x="160986" y="0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2682" y="2343955"/>
            <a:ext cx="1176270" cy="862884"/>
          </a:xfrm>
          <a:custGeom>
            <a:avLst/>
            <a:gdLst>
              <a:gd name="connsiteX0" fmla="*/ 1176270 w 1176270"/>
              <a:gd name="connsiteY0" fmla="*/ 862884 h 862884"/>
              <a:gd name="connsiteX1" fmla="*/ 236112 w 1176270"/>
              <a:gd name="connsiteY1" fmla="*/ 618186 h 862884"/>
              <a:gd name="connsiteX2" fmla="*/ 42929 w 1176270"/>
              <a:gd name="connsiteY2" fmla="*/ 476518 h 862884"/>
              <a:gd name="connsiteX3" fmla="*/ 17172 w 1176270"/>
              <a:gd name="connsiteY3" fmla="*/ 270456 h 862884"/>
              <a:gd name="connsiteX4" fmla="*/ 145960 w 1176270"/>
              <a:gd name="connsiteY4" fmla="*/ 0 h 86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270" h="862884">
                <a:moveTo>
                  <a:pt x="1176270" y="862884"/>
                </a:moveTo>
                <a:cubicBezTo>
                  <a:pt x="800636" y="772732"/>
                  <a:pt x="425002" y="682580"/>
                  <a:pt x="236112" y="618186"/>
                </a:cubicBezTo>
                <a:cubicBezTo>
                  <a:pt x="47222" y="553792"/>
                  <a:pt x="79419" y="534473"/>
                  <a:pt x="42929" y="476518"/>
                </a:cubicBezTo>
                <a:cubicBezTo>
                  <a:pt x="6439" y="418563"/>
                  <a:pt x="0" y="349876"/>
                  <a:pt x="17172" y="270456"/>
                </a:cubicBezTo>
                <a:cubicBezTo>
                  <a:pt x="34344" y="191036"/>
                  <a:pt x="90152" y="95518"/>
                  <a:pt x="145960" y="0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03054" y="2550017"/>
            <a:ext cx="429295" cy="661116"/>
          </a:xfrm>
          <a:custGeom>
            <a:avLst/>
            <a:gdLst>
              <a:gd name="connsiteX0" fmla="*/ 128788 w 429295"/>
              <a:gd name="connsiteY0" fmla="*/ 656822 h 661116"/>
              <a:gd name="connsiteX1" fmla="*/ 321971 w 429295"/>
              <a:gd name="connsiteY1" fmla="*/ 643944 h 661116"/>
              <a:gd name="connsiteX2" fmla="*/ 399245 w 429295"/>
              <a:gd name="connsiteY2" fmla="*/ 553791 h 661116"/>
              <a:gd name="connsiteX3" fmla="*/ 425002 w 429295"/>
              <a:gd name="connsiteY3" fmla="*/ 425003 h 661116"/>
              <a:gd name="connsiteX4" fmla="*/ 373487 w 429295"/>
              <a:gd name="connsiteY4" fmla="*/ 167425 h 661116"/>
              <a:gd name="connsiteX5" fmla="*/ 231819 w 429295"/>
              <a:gd name="connsiteY5" fmla="*/ 64394 h 661116"/>
              <a:gd name="connsiteX6" fmla="*/ 0 w 429295"/>
              <a:gd name="connsiteY6" fmla="*/ 0 h 66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295" h="661116">
                <a:moveTo>
                  <a:pt x="128788" y="656822"/>
                </a:moveTo>
                <a:cubicBezTo>
                  <a:pt x="202841" y="658969"/>
                  <a:pt x="276895" y="661116"/>
                  <a:pt x="321971" y="643944"/>
                </a:cubicBezTo>
                <a:cubicBezTo>
                  <a:pt x="367047" y="626772"/>
                  <a:pt x="382073" y="590281"/>
                  <a:pt x="399245" y="553791"/>
                </a:cubicBezTo>
                <a:cubicBezTo>
                  <a:pt x="416417" y="517301"/>
                  <a:pt x="429295" y="489397"/>
                  <a:pt x="425002" y="425003"/>
                </a:cubicBezTo>
                <a:cubicBezTo>
                  <a:pt x="420709" y="360609"/>
                  <a:pt x="405684" y="227526"/>
                  <a:pt x="373487" y="167425"/>
                </a:cubicBezTo>
                <a:cubicBezTo>
                  <a:pt x="341290" y="107324"/>
                  <a:pt x="294067" y="92298"/>
                  <a:pt x="231819" y="64394"/>
                </a:cubicBezTo>
                <a:cubicBezTo>
                  <a:pt x="169571" y="36490"/>
                  <a:pt x="84785" y="18245"/>
                  <a:pt x="0" y="0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3" grpId="0"/>
      <p:bldP spid="14" grpId="0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05200" y="609600"/>
            <a:ext cx="1869784" cy="1463040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400" y="5029200"/>
            <a:ext cx="3350174" cy="914400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419600" y="5029200"/>
            <a:ext cx="4533900" cy="914400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381000" y="5334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we can connect Hives to LR fillings, and LR fillings to Matrix  Pair Invariants.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4572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</a:t>
            </a:r>
            <a:r>
              <a:rPr lang="en-US" sz="2800" b="1" i="1" dirty="0" smtClean="0"/>
              <a:t>Provided</a:t>
            </a:r>
            <a:r>
              <a:rPr lang="en-US" sz="2800" b="1" dirty="0" smtClean="0"/>
              <a:t> everything          is defined over the </a:t>
            </a:r>
          </a:p>
          <a:p>
            <a:r>
              <a:rPr lang="en-US" sz="2800" b="1" i="1" dirty="0" smtClean="0"/>
              <a:t>non-negative integers.</a:t>
            </a:r>
            <a:endParaRPr lang="en-US" sz="2800" b="1" i="1" dirty="0"/>
          </a:p>
        </p:txBody>
      </p:sp>
      <p:sp>
        <p:nvSpPr>
          <p:cNvPr id="26" name="Left-Right Arrow 25"/>
          <p:cNvSpPr/>
          <p:nvPr/>
        </p:nvSpPr>
        <p:spPr>
          <a:xfrm rot="-3120000">
            <a:off x="1856812" y="3207343"/>
            <a:ext cx="1981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960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3505200" y="4267200"/>
            <a:ext cx="1676400" cy="381000"/>
          </a:xfrm>
          <a:prstGeom prst="leftRightArrow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05200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Hive (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LR(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674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( 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3" name="Left-Right Arrow 32"/>
          <p:cNvSpPr/>
          <p:nvPr/>
        </p:nvSpPr>
        <p:spPr>
          <a:xfrm rot="3060000">
            <a:off x="4992060" y="3199704"/>
            <a:ext cx="1981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5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9" grpId="0" animBg="1"/>
      <p:bldP spid="30" grpId="0"/>
      <p:bldP spid="31" grpId="0"/>
      <p:bldP spid="32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219200" y="685800"/>
            <a:ext cx="7423003" cy="736908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219200" y="685800"/>
            <a:ext cx="3277022" cy="35814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722359" y="1600200"/>
            <a:ext cx="5986105" cy="1771037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752600" y="3657600"/>
            <a:ext cx="5448227" cy="692120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1770343" y="4419600"/>
            <a:ext cx="5985305" cy="690612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1066800" y="5410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Are these “fillings” 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>
                <a:latin typeface="cmmi10"/>
              </a:rPr>
              <a:t>1</a:t>
            </a:r>
            <a:r>
              <a:rPr lang="en-US" sz="2400" dirty="0" smtClean="0"/>
              <a:t> (Hive(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)) </a:t>
            </a:r>
            <a:r>
              <a:rPr lang="en-US" sz="2400" i="1" dirty="0" smtClean="0"/>
              <a:t>realized</a:t>
            </a:r>
            <a:r>
              <a:rPr lang="en-US" sz="2400" dirty="0" smtClean="0"/>
              <a:t> as an invariants of an actual objects of study?</a:t>
            </a:r>
            <a:endParaRPr lang="en-US" sz="2400" dirty="0"/>
          </a:p>
        </p:txBody>
      </p:sp>
      <p:sp>
        <p:nvSpPr>
          <p:cNvPr id="8" name="Oval Callout 7"/>
          <p:cNvSpPr/>
          <p:nvPr/>
        </p:nvSpPr>
        <p:spPr>
          <a:xfrm rot="5400000">
            <a:off x="914400" y="1981200"/>
            <a:ext cx="990600" cy="2209800"/>
          </a:xfrm>
          <a:prstGeom prst="wedgeEllipseCallout">
            <a:avLst>
              <a:gd name="adj1" fmla="val 6470"/>
              <a:gd name="adj2" fmla="val -6804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2743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 these “interior parts”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 rot="17580000">
            <a:off x="6722443" y="2222503"/>
            <a:ext cx="1266565" cy="1371600"/>
          </a:xfrm>
          <a:prstGeom prst="wedgeEllipseCallout">
            <a:avLst>
              <a:gd name="adj1" fmla="val -92369"/>
              <a:gd name="adj2" fmla="val -522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056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these</a:t>
            </a:r>
          </a:p>
          <a:p>
            <a:r>
              <a:rPr lang="en-US" dirty="0" smtClean="0"/>
              <a:t>“edge parts”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7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2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Three Big Ideas:</a:t>
            </a:r>
            <a:endParaRPr lang="en-US" sz="2800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05200" y="609600"/>
            <a:ext cx="1869784" cy="1463040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13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Hives</a:t>
            </a:r>
            <a:endParaRPr lang="en-US" sz="2800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400" y="5029200"/>
            <a:ext cx="3350174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114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Littlewood</a:t>
            </a:r>
            <a:r>
              <a:rPr lang="en-US" sz="2400" dirty="0" smtClean="0"/>
              <a:t>-Richardson Fillings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R12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CSC10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MI12"/>
              </a:rPr>
              <a:t>A</a:t>
            </a:r>
            <a:r>
              <a:rPr lang="en-US" smtClean="0">
                <a:latin typeface="CMEX7"/>
              </a:rPr>
              <a:t>A</a:t>
            </a:r>
            <a:r>
              <a:rPr lang="en-US" smtClean="0">
                <a:latin typeface="CMSY9"/>
              </a:rPr>
              <a:t>A</a:t>
            </a:r>
            <a:r>
              <a:rPr lang="en-US" smtClean="0">
                <a:latin typeface="CMR9"/>
              </a:rPr>
              <a:t>A</a:t>
            </a:r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419600" y="5029200"/>
            <a:ext cx="4533900" cy="914400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4876800" y="403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Invariants of Matrices over Valuation Rings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9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457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original matrix results were over </a:t>
            </a:r>
            <a:r>
              <a:rPr lang="en-US" sz="2400" i="1" dirty="0" smtClean="0"/>
              <a:t>discrete</a:t>
            </a:r>
            <a:r>
              <a:rPr lang="en-US" sz="2400" dirty="0" smtClean="0"/>
              <a:t> valuation rings, leading to LR fillings over the non-negative integers.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have extended these results to a class of rings with a </a:t>
            </a:r>
            <a:r>
              <a:rPr lang="en-US" sz="2400" b="1" i="1" dirty="0" smtClean="0"/>
              <a:t>real-valued</a:t>
            </a:r>
            <a:r>
              <a:rPr lang="en-US" sz="2400" dirty="0" smtClean="0"/>
              <a:t> valuation.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many such examples.  For one, let   denote a field of formal power series: </a:t>
            </a:r>
            <a:endParaRPr lang="en-US" sz="2400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10400" y="2971800"/>
            <a:ext cx="318600" cy="318600"/>
          </a:xfrm>
          <a:prstGeom prst="rect">
            <a:avLst/>
          </a:prstGeom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200400" y="3733800"/>
            <a:ext cx="2590800" cy="1036321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1676400" y="4876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</a:t>
            </a:r>
            <a:r>
              <a:rPr lang="en-US" sz="2400" i="1" dirty="0" smtClean="0"/>
              <a:t>real-valued </a:t>
            </a:r>
            <a:r>
              <a:rPr lang="en-US" sz="2400" dirty="0" smtClean="0"/>
              <a:t>exponents 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baseline="-25000" dirty="0" err="1" smtClean="0">
                <a:latin typeface="cmmi10"/>
              </a:rPr>
              <a:t>i</a:t>
            </a:r>
            <a:r>
              <a:rPr lang="en-US" sz="2400" dirty="0" smtClean="0"/>
              <a:t>.  We’ll suppose the set of exponents for any a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     has </a:t>
            </a:r>
            <a:r>
              <a:rPr lang="en-US" sz="2400" i="1" dirty="0" smtClean="0"/>
              <a:t>no limit points</a:t>
            </a:r>
            <a:r>
              <a:rPr lang="en-US" sz="2400" dirty="0" smtClean="0"/>
              <a:t>, so multiplication in      is well-defined.</a:t>
            </a:r>
            <a:endParaRPr lang="en-US" sz="2400" dirty="0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21224" y="5334000"/>
            <a:ext cx="318600" cy="318600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10000" y="568756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each element</a:t>
            </a:r>
            <a:endParaRPr lang="en-US" sz="2000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820598" y="304800"/>
            <a:ext cx="1977044" cy="790818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45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may define the </a:t>
            </a:r>
            <a:r>
              <a:rPr lang="en-US" sz="2000" i="1" dirty="0" smtClean="0"/>
              <a:t>order</a:t>
            </a:r>
            <a:r>
              <a:rPr lang="en-US" sz="2000" dirty="0" smtClean="0"/>
              <a:t> of </a:t>
            </a:r>
            <a:r>
              <a:rPr lang="en-US" sz="2000" dirty="0" smtClean="0">
                <a:latin typeface="cmmi10"/>
              </a:rPr>
              <a:t>a</a:t>
            </a:r>
            <a:r>
              <a:rPr lang="en-US" sz="2000" dirty="0" smtClean="0"/>
              <a:t> as: </a:t>
            </a:r>
            <a:endParaRPr lang="en-US" sz="2000" dirty="0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29000" y="1219200"/>
            <a:ext cx="1565999" cy="3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16764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shall define </a:t>
            </a:r>
            <a:r>
              <a:rPr lang="en-US" sz="2000" dirty="0" smtClean="0">
                <a:latin typeface="cmr10"/>
              </a:rPr>
              <a:t>R </a:t>
            </a:r>
            <a:r>
              <a:rPr lang="en-US" sz="2000" dirty="0" smtClean="0">
                <a:latin typeface="cmsy10"/>
              </a:rPr>
              <a:t>µ</a:t>
            </a:r>
            <a:r>
              <a:rPr lang="en-US" sz="2000" dirty="0" smtClean="0">
                <a:latin typeface="cmr10"/>
              </a:rPr>
              <a:t>     as the valuation ring:</a:t>
            </a:r>
            <a:endParaRPr lang="en-US" sz="2000" dirty="0">
              <a:latin typeface="cmr10"/>
            </a:endParaRPr>
          </a:p>
        </p:txBody>
      </p:sp>
      <p:pic>
        <p:nvPicPr>
          <p:cNvPr id="22" name="Picture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279686" y="2286000"/>
            <a:ext cx="2598373" cy="322557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762000" y="2743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Whose units are the set</a:t>
            </a:r>
            <a:r>
              <a:rPr lang="en-US" sz="2000" dirty="0" smtClean="0">
                <a:latin typeface="Calibri"/>
              </a:rPr>
              <a:t>:</a:t>
            </a:r>
            <a:r>
              <a:rPr lang="en-US" sz="2000" dirty="0" smtClean="0">
                <a:latin typeface="cmmi10"/>
              </a:rPr>
              <a:t> </a:t>
            </a:r>
            <a:endParaRPr lang="en-US" sz="2000" dirty="0">
              <a:latin typeface="cmmi10"/>
            </a:endParaRPr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429000" y="2819400"/>
            <a:ext cx="2771999" cy="324000"/>
          </a:xfrm>
          <a:prstGeom prst="rect">
            <a:avLst/>
          </a:prstGeom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1892588" y="3733800"/>
            <a:ext cx="6487854" cy="264186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81000" y="5257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 </a:t>
            </a:r>
            <a:r>
              <a:rPr lang="en-US" sz="2400" dirty="0" smtClean="0">
                <a:latin typeface="cmmi10"/>
              </a:rPr>
              <a:t>R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Not </a:t>
            </a:r>
            <a:endParaRPr lang="en-US" sz="2400" dirty="0">
              <a:latin typeface="cmmi10"/>
            </a:endParaRPr>
          </a:p>
        </p:txBody>
      </p:sp>
      <p:cxnSp>
        <p:nvCxnSpPr>
          <p:cNvPr id="28" name="Shape 27"/>
          <p:cNvCxnSpPr>
            <a:stCxn id="24" idx="0"/>
          </p:cNvCxnSpPr>
          <p:nvPr/>
        </p:nvCxnSpPr>
        <p:spPr>
          <a:xfrm rot="5400000" flipH="1" flipV="1">
            <a:off x="1238250" y="4057650"/>
            <a:ext cx="990600" cy="1409700"/>
          </a:xfrm>
          <a:prstGeom prst="curved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2895600" y="1752600"/>
            <a:ext cx="326571" cy="30480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1066800" y="5715000"/>
            <a:ext cx="326571" cy="304800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34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5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now work with full-rank matrix pairs 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M</a:t>
            </a:r>
            <a:r>
              <a:rPr lang="en-US" sz="2400" baseline="-25000" dirty="0" err="1" smtClean="0">
                <a:latin typeface="Calibri"/>
              </a:rPr>
              <a:t>r</a:t>
            </a:r>
            <a:r>
              <a:rPr lang="en-US" sz="2400" dirty="0" smtClean="0"/>
              <a:t>(    ),</a:t>
            </a:r>
            <a:endParaRPr lang="en-US" sz="2400" dirty="0"/>
          </a:p>
        </p:txBody>
      </p:sp>
      <p:pic>
        <p:nvPicPr>
          <p:cNvPr id="3" name="Picture 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87183" y="658367"/>
            <a:ext cx="297000" cy="29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And, as before, will study the orbits of the action</a:t>
            </a:r>
            <a:endParaRPr lang="en-US" sz="2400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90600" y="1752600"/>
            <a:ext cx="6912863" cy="548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4384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pairs 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(    ), but (P,Q,T)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GL</a:t>
            </a:r>
            <a:r>
              <a:rPr lang="en-US" sz="2400" baseline="-25000" dirty="0" err="1" smtClean="0">
                <a:latin typeface="Calibri"/>
              </a:rPr>
              <a:t>r</a:t>
            </a:r>
            <a:r>
              <a:rPr lang="en-US" sz="2400" dirty="0" smtClean="0">
                <a:latin typeface="Calibri"/>
              </a:rPr>
              <a:t>(</a:t>
            </a:r>
            <a:r>
              <a:rPr lang="en-US" sz="2400" dirty="0" smtClean="0">
                <a:latin typeface="cmmi10"/>
              </a:rPr>
              <a:t>R</a:t>
            </a:r>
            <a:r>
              <a:rPr lang="en-US" sz="2400" dirty="0" smtClean="0">
                <a:latin typeface="Calibri"/>
              </a:rPr>
              <a:t>).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62400" y="2542032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572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Essentially, everything goes over to the    -valued case.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3352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953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our constructions extend to this setting, including the </a:t>
            </a:r>
            <a:r>
              <a:rPr lang="en-US" sz="2400" dirty="0" err="1" smtClean="0"/>
              <a:t>determinantal</a:t>
            </a:r>
            <a:r>
              <a:rPr lang="en-US" sz="2400" dirty="0" smtClean="0"/>
              <a:t> formulas for fillings.</a:t>
            </a:r>
            <a:endParaRPr lang="en-US" sz="2400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38800" y="4681728"/>
            <a:ext cx="245160" cy="245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3200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sense, we can form the set of orbits, </a:t>
            </a:r>
          </a:p>
          <a:p>
            <a:r>
              <a:rPr lang="en-US" sz="2400" dirty="0" smtClean="0"/>
              <a:t>denoted by:  M   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), where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 </a:t>
            </a:r>
            <a:r>
              <a:rPr lang="en-US" sz="2400" dirty="0" smtClean="0">
                <a:latin typeface="Calibri"/>
              </a:rPr>
              <a:t>and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 </a:t>
            </a:r>
            <a:r>
              <a:rPr lang="en-US" sz="2400" dirty="0" smtClean="0">
                <a:latin typeface="Calibri"/>
              </a:rPr>
              <a:t>are now partitions of </a:t>
            </a:r>
            <a:r>
              <a:rPr lang="en-US" sz="2400" b="1" i="1" dirty="0" smtClean="0">
                <a:latin typeface="Calibri"/>
              </a:rPr>
              <a:t>real numbers</a:t>
            </a:r>
            <a:r>
              <a:rPr lang="en-US" sz="2400" dirty="0" smtClean="0">
                <a:latin typeface="Calibri"/>
              </a:rPr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779776" y="3657600"/>
            <a:ext cx="255116" cy="238108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3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That is, given an orbit of a matrix pair (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00B0F0"/>
                </a:solidFill>
              </a:rPr>
              <a:t>N</a:t>
            </a:r>
            <a:r>
              <a:rPr lang="en-US" sz="2000" dirty="0" smtClean="0"/>
              <a:t>)  in M    (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dirty="0" smtClean="0"/>
              <a:t> ;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/>
              <a:t>) , we can find </a:t>
            </a:r>
            <a:r>
              <a:rPr lang="en-US" sz="2000" dirty="0" err="1" smtClean="0">
                <a:latin typeface="Calibri"/>
              </a:rPr>
              <a:t>GL</a:t>
            </a:r>
            <a:r>
              <a:rPr lang="en-US" sz="2000" baseline="-25000" dirty="0" err="1" smtClean="0">
                <a:latin typeface="Calibri"/>
              </a:rPr>
              <a:t>r</a:t>
            </a:r>
            <a:r>
              <a:rPr lang="en-US" sz="2000" baseline="-25000" dirty="0" smtClean="0">
                <a:latin typeface="Calibri"/>
              </a:rPr>
              <a:t> </a:t>
            </a:r>
            <a:r>
              <a:rPr lang="en-US" sz="2000" dirty="0" smtClean="0">
                <a:latin typeface="Calibri"/>
              </a:rPr>
              <a:t>(</a:t>
            </a:r>
            <a:r>
              <a:rPr lang="en-US" sz="2000" dirty="0" smtClean="0">
                <a:latin typeface="cmmi10"/>
              </a:rPr>
              <a:t>R</a:t>
            </a:r>
            <a:r>
              <a:rPr lang="en-US" sz="2000" dirty="0" smtClean="0">
                <a:latin typeface="Calibri"/>
              </a:rPr>
              <a:t>) </a:t>
            </a:r>
            <a:r>
              <a:rPr lang="en-US" sz="2000" dirty="0" smtClean="0"/>
              <a:t>invariants that allow us to define </a:t>
            </a:r>
            <a:r>
              <a:rPr lang="en-US" sz="2000" i="1" dirty="0" smtClean="0"/>
              <a:t>real</a:t>
            </a:r>
            <a:r>
              <a:rPr lang="en-US" sz="2000" dirty="0" smtClean="0"/>
              <a:t> numbers {</a:t>
            </a:r>
            <a:r>
              <a:rPr lang="en-US" sz="2000" dirty="0" err="1" smtClean="0">
                <a:latin typeface="Calibri"/>
              </a:rPr>
              <a:t>k</a:t>
            </a:r>
            <a:r>
              <a:rPr lang="en-US" sz="2000" baseline="-25000" dirty="0" err="1" smtClean="0">
                <a:latin typeface="Calibri"/>
              </a:rPr>
              <a:t>ij</a:t>
            </a:r>
            <a:r>
              <a:rPr lang="en-US" sz="2000" dirty="0" smtClean="0"/>
              <a:t>} that </a:t>
            </a:r>
            <a:r>
              <a:rPr lang="en-US" sz="2000" i="1" dirty="0" smtClean="0"/>
              <a:t>formally</a:t>
            </a:r>
            <a:r>
              <a:rPr lang="en-US" sz="2000" dirty="0" smtClean="0"/>
              <a:t> satisfy:</a:t>
            </a:r>
            <a:endParaRPr lang="en-US" sz="2000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611993" y="1371600"/>
            <a:ext cx="7953002" cy="4613818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0" y="457200"/>
            <a:ext cx="214650" cy="2003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905000" y="1752600"/>
            <a:ext cx="5515693" cy="916288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However, using these formulas, we find there is an additional property our “      ” fillings satisfy: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1242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That is, fillings {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} from matrix pairs over      </a:t>
            </a:r>
          </a:p>
          <a:p>
            <a:pPr algn="ctr"/>
            <a:r>
              <a:rPr lang="en-US" sz="2400" dirty="0" smtClean="0"/>
              <a:t>yield the </a:t>
            </a:r>
            <a:r>
              <a:rPr lang="en-US" sz="2400" i="1" dirty="0" smtClean="0"/>
              <a:t>same</a:t>
            </a:r>
            <a:r>
              <a:rPr lang="en-US" sz="2400" dirty="0" smtClean="0"/>
              <a:t> fillings </a:t>
            </a:r>
          </a:p>
          <a:p>
            <a:pPr algn="ctr"/>
            <a:r>
              <a:rPr lang="en-US" sz="2400" dirty="0" smtClean="0"/>
              <a:t>as </a:t>
            </a:r>
          </a:p>
          <a:p>
            <a:pPr algn="ctr"/>
            <a:r>
              <a:rPr lang="en-US" sz="2400" dirty="0" smtClean="0">
                <a:latin typeface="cmmi10"/>
              </a:rPr>
              <a:t>©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>
                <a:latin typeface="cmmi10"/>
              </a:rPr>
              <a:t>1</a:t>
            </a:r>
            <a:r>
              <a:rPr lang="en-US" sz="2400" dirty="0" smtClean="0"/>
              <a:t>(Hive(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)) under the Pak-Vallejo map:</a:t>
            </a:r>
            <a:endParaRPr lang="en-US" sz="2400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87168" y="1188720"/>
            <a:ext cx="400500" cy="240300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62800" y="3200400"/>
            <a:ext cx="292950" cy="273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410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appears to be the “right” generalization to </a:t>
            </a:r>
          </a:p>
          <a:p>
            <a:pPr algn="ctr"/>
            <a:r>
              <a:rPr lang="en-US" sz="2400" dirty="0" smtClean="0"/>
              <a:t>real-valued LR fillings.</a:t>
            </a:r>
            <a:endParaRPr lang="en-US" sz="2400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962873" y="4724400"/>
            <a:ext cx="4934476" cy="608935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3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1066800" y="2286000"/>
            <a:ext cx="6122374" cy="2082684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1602595" y="2286000"/>
            <a:ext cx="5622646" cy="2083792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1065903" y="2286000"/>
            <a:ext cx="6151258" cy="2080309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1602598" y="2286000"/>
            <a:ext cx="5629203" cy="2086222"/>
          </a:xfrm>
          <a:prstGeom prst="rect">
            <a:avLst/>
          </a:prstGeom>
          <a:noFill/>
          <a:ln/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685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we can determine a “filling” {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}.  </a:t>
            </a:r>
          </a:p>
          <a:p>
            <a:r>
              <a:rPr lang="en-US" sz="2400" dirty="0" smtClean="0"/>
              <a:t>Can we draw the diagram?</a:t>
            </a:r>
            <a:endParaRPr lang="en-US" sz="2400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4895566" y="362235"/>
            <a:ext cx="637794" cy="3113724"/>
          </a:xfrm>
          <a:prstGeom prst="rightBrac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7389600" y="609598"/>
            <a:ext cx="917999" cy="809999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1624087" y="2286000"/>
            <a:ext cx="5586218" cy="2070292"/>
          </a:xfrm>
          <a:prstGeom prst="rect">
            <a:avLst/>
          </a:prstGeom>
          <a:noFill/>
          <a:ln/>
          <a:effectLst/>
        </p:spPr>
      </p:pic>
      <p:cxnSp>
        <p:nvCxnSpPr>
          <p:cNvPr id="32" name="Straight Arrow Connector 31"/>
          <p:cNvCxnSpPr/>
          <p:nvPr/>
        </p:nvCxnSpPr>
        <p:spPr>
          <a:xfrm rot="10800000" flipV="1">
            <a:off x="5257800" y="9906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rot="16200000">
            <a:off x="4519805" y="1347597"/>
            <a:ext cx="637795" cy="2362201"/>
          </a:xfrm>
          <a:prstGeom prst="rightBrac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7543800" y="1524000"/>
            <a:ext cx="921613" cy="813188"/>
          </a:xfrm>
          <a:prstGeom prst="rect">
            <a:avLst/>
          </a:prstGeom>
          <a:noFill/>
          <a:ln/>
          <a:effectLst/>
        </p:spPr>
      </p:pic>
      <p:cxnSp>
        <p:nvCxnSpPr>
          <p:cNvPr id="38" name="Straight Arrow Connector 37"/>
          <p:cNvCxnSpPr>
            <a:stCxn id="36" idx="1"/>
            <a:endCxn id="34" idx="1"/>
          </p:cNvCxnSpPr>
          <p:nvPr/>
        </p:nvCxnSpPr>
        <p:spPr>
          <a:xfrm rot="10800000" flipV="1">
            <a:off x="4838704" y="1930594"/>
            <a:ext cx="2705097" cy="279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 rot="27000000">
            <a:off x="4200140" y="3261360"/>
            <a:ext cx="637795" cy="1582675"/>
          </a:xfrm>
          <a:prstGeom prst="rightBrac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6551386" y="4724400"/>
            <a:ext cx="925241" cy="816389"/>
          </a:xfrm>
          <a:prstGeom prst="rect">
            <a:avLst/>
          </a:prstGeom>
          <a:noFill/>
          <a:ln/>
          <a:effectLst/>
        </p:spPr>
      </p:pic>
      <p:cxnSp>
        <p:nvCxnSpPr>
          <p:cNvPr id="43" name="Straight Arrow Connector 42"/>
          <p:cNvCxnSpPr/>
          <p:nvPr/>
        </p:nvCxnSpPr>
        <p:spPr>
          <a:xfrm rot="10800000">
            <a:off x="4495800" y="4495800"/>
            <a:ext cx="2057400" cy="635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rot="27000000">
            <a:off x="3991416" y="4037141"/>
            <a:ext cx="637795" cy="1250313"/>
          </a:xfrm>
          <a:prstGeom prst="rightBrac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5560779" y="5410200"/>
            <a:ext cx="928883" cy="819603"/>
          </a:xfrm>
          <a:prstGeom prst="rect">
            <a:avLst/>
          </a:prstGeom>
          <a:noFill/>
          <a:ln/>
          <a:effectLst/>
        </p:spPr>
      </p:pic>
      <p:cxnSp>
        <p:nvCxnSpPr>
          <p:cNvPr id="50" name="Straight Arrow Connector 49"/>
          <p:cNvCxnSpPr>
            <a:stCxn id="49" idx="1"/>
          </p:cNvCxnSpPr>
          <p:nvPr/>
        </p:nvCxnSpPr>
        <p:spPr>
          <a:xfrm rot="10800000">
            <a:off x="4343401" y="5105400"/>
            <a:ext cx="1217379" cy="714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19200" y="4800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shall call the above a diagram of a </a:t>
            </a:r>
            <a:r>
              <a:rPr lang="en-US" sz="2400" i="1" dirty="0" smtClean="0"/>
              <a:t>real</a:t>
            </a:r>
            <a:r>
              <a:rPr lang="en-US" sz="2400" dirty="0" smtClean="0"/>
              <a:t>-valued </a:t>
            </a:r>
            <a:r>
              <a:rPr lang="en-US" sz="2400" dirty="0" err="1" smtClean="0"/>
              <a:t>Littlewood</a:t>
            </a:r>
            <a:r>
              <a:rPr lang="en-US" sz="2400" dirty="0" smtClean="0"/>
              <a:t>-Richardson filling, or</a:t>
            </a:r>
          </a:p>
          <a:p>
            <a:pPr algn="ctr"/>
            <a:r>
              <a:rPr lang="en-US" sz="2400" dirty="0" smtClean="0"/>
              <a:t> an “      “ filling.</a:t>
            </a:r>
            <a:endParaRPr lang="en-US" sz="2400" dirty="0"/>
          </a:p>
        </p:txBody>
      </p:sp>
      <p:pic>
        <p:nvPicPr>
          <p:cNvPr id="55" name="Picture 54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67200" y="5638800"/>
            <a:ext cx="457200" cy="249382"/>
          </a:xfrm>
          <a:prstGeom prst="rect">
            <a:avLst/>
          </a:prstGeom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66800" y="2362200"/>
            <a:ext cx="144000" cy="208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4800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an “origin”, measured horizontally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7172" y="3432218"/>
            <a:ext cx="1000259" cy="1644203"/>
          </a:xfrm>
          <a:custGeom>
            <a:avLst/>
            <a:gdLst>
              <a:gd name="connsiteX0" fmla="*/ 369194 w 1000259"/>
              <a:gd name="connsiteY0" fmla="*/ 1603420 h 1637764"/>
              <a:gd name="connsiteX1" fmla="*/ 227527 w 1000259"/>
              <a:gd name="connsiteY1" fmla="*/ 1603420 h 1637764"/>
              <a:gd name="connsiteX2" fmla="*/ 150253 w 1000259"/>
              <a:gd name="connsiteY2" fmla="*/ 1616299 h 1637764"/>
              <a:gd name="connsiteX3" fmla="*/ 21465 w 1000259"/>
              <a:gd name="connsiteY3" fmla="*/ 1474632 h 1637764"/>
              <a:gd name="connsiteX4" fmla="*/ 21465 w 1000259"/>
              <a:gd name="connsiteY4" fmla="*/ 1358722 h 1637764"/>
              <a:gd name="connsiteX5" fmla="*/ 124496 w 1000259"/>
              <a:gd name="connsiteY5" fmla="*/ 534474 h 1637764"/>
              <a:gd name="connsiteX6" fmla="*/ 768439 w 1000259"/>
              <a:gd name="connsiteY6" fmla="*/ 83713 h 1637764"/>
              <a:gd name="connsiteX7" fmla="*/ 1000259 w 1000259"/>
              <a:gd name="connsiteY7" fmla="*/ 32198 h 1637764"/>
              <a:gd name="connsiteX0" fmla="*/ 369194 w 1000259"/>
              <a:gd name="connsiteY0" fmla="*/ 1603420 h 1637764"/>
              <a:gd name="connsiteX1" fmla="*/ 227527 w 1000259"/>
              <a:gd name="connsiteY1" fmla="*/ 1603420 h 1637764"/>
              <a:gd name="connsiteX2" fmla="*/ 150253 w 1000259"/>
              <a:gd name="connsiteY2" fmla="*/ 1616299 h 1637764"/>
              <a:gd name="connsiteX3" fmla="*/ 21465 w 1000259"/>
              <a:gd name="connsiteY3" fmla="*/ 1474632 h 1637764"/>
              <a:gd name="connsiteX4" fmla="*/ 21465 w 1000259"/>
              <a:gd name="connsiteY4" fmla="*/ 1358722 h 1637764"/>
              <a:gd name="connsiteX5" fmla="*/ 124496 w 1000259"/>
              <a:gd name="connsiteY5" fmla="*/ 534474 h 1637764"/>
              <a:gd name="connsiteX6" fmla="*/ 768439 w 1000259"/>
              <a:gd name="connsiteY6" fmla="*/ 83713 h 1637764"/>
              <a:gd name="connsiteX7" fmla="*/ 1000259 w 1000259"/>
              <a:gd name="connsiteY7" fmla="*/ 32198 h 1637764"/>
              <a:gd name="connsiteX0" fmla="*/ 382073 w 1013138"/>
              <a:gd name="connsiteY0" fmla="*/ 1603420 h 1624885"/>
              <a:gd name="connsiteX1" fmla="*/ 240406 w 1013138"/>
              <a:gd name="connsiteY1" fmla="*/ 1603420 h 1624885"/>
              <a:gd name="connsiteX2" fmla="*/ 34344 w 1013138"/>
              <a:gd name="connsiteY2" fmla="*/ 1474632 h 1624885"/>
              <a:gd name="connsiteX3" fmla="*/ 34344 w 1013138"/>
              <a:gd name="connsiteY3" fmla="*/ 1358722 h 1624885"/>
              <a:gd name="connsiteX4" fmla="*/ 137375 w 1013138"/>
              <a:gd name="connsiteY4" fmla="*/ 534474 h 1624885"/>
              <a:gd name="connsiteX5" fmla="*/ 781318 w 1013138"/>
              <a:gd name="connsiteY5" fmla="*/ 83713 h 1624885"/>
              <a:gd name="connsiteX6" fmla="*/ 1013138 w 1013138"/>
              <a:gd name="connsiteY6" fmla="*/ 32198 h 1624885"/>
              <a:gd name="connsiteX0" fmla="*/ 382073 w 1013138"/>
              <a:gd name="connsiteY0" fmla="*/ 1603420 h 1624885"/>
              <a:gd name="connsiteX1" fmla="*/ 240406 w 1013138"/>
              <a:gd name="connsiteY1" fmla="*/ 1603420 h 1624885"/>
              <a:gd name="connsiteX2" fmla="*/ 34344 w 1013138"/>
              <a:gd name="connsiteY2" fmla="*/ 1474632 h 1624885"/>
              <a:gd name="connsiteX3" fmla="*/ 34344 w 1013138"/>
              <a:gd name="connsiteY3" fmla="*/ 1358722 h 1624885"/>
              <a:gd name="connsiteX4" fmla="*/ 137375 w 1013138"/>
              <a:gd name="connsiteY4" fmla="*/ 534474 h 1624885"/>
              <a:gd name="connsiteX5" fmla="*/ 781318 w 1013138"/>
              <a:gd name="connsiteY5" fmla="*/ 83713 h 1624885"/>
              <a:gd name="connsiteX6" fmla="*/ 1013138 w 1013138"/>
              <a:gd name="connsiteY6" fmla="*/ 32198 h 1624885"/>
              <a:gd name="connsiteX0" fmla="*/ 369194 w 1000259"/>
              <a:gd name="connsiteY0" fmla="*/ 1603420 h 1644203"/>
              <a:gd name="connsiteX1" fmla="*/ 227527 w 1000259"/>
              <a:gd name="connsiteY1" fmla="*/ 1603420 h 1644203"/>
              <a:gd name="connsiteX2" fmla="*/ 21465 w 1000259"/>
              <a:gd name="connsiteY2" fmla="*/ 1358722 h 1644203"/>
              <a:gd name="connsiteX3" fmla="*/ 124496 w 1000259"/>
              <a:gd name="connsiteY3" fmla="*/ 534474 h 1644203"/>
              <a:gd name="connsiteX4" fmla="*/ 768439 w 1000259"/>
              <a:gd name="connsiteY4" fmla="*/ 83713 h 1644203"/>
              <a:gd name="connsiteX5" fmla="*/ 1000259 w 1000259"/>
              <a:gd name="connsiteY5" fmla="*/ 32198 h 164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59" h="1644203">
                <a:moveTo>
                  <a:pt x="369194" y="1603420"/>
                </a:moveTo>
                <a:cubicBezTo>
                  <a:pt x="316605" y="1602347"/>
                  <a:pt x="285482" y="1644203"/>
                  <a:pt x="227527" y="1603420"/>
                </a:cubicBezTo>
                <a:cubicBezTo>
                  <a:pt x="169572" y="1562637"/>
                  <a:pt x="38637" y="1536880"/>
                  <a:pt x="21465" y="1358722"/>
                </a:cubicBezTo>
                <a:cubicBezTo>
                  <a:pt x="4293" y="1180564"/>
                  <a:pt x="0" y="746976"/>
                  <a:pt x="124496" y="534474"/>
                </a:cubicBezTo>
                <a:cubicBezTo>
                  <a:pt x="248992" y="321972"/>
                  <a:pt x="622479" y="167426"/>
                  <a:pt x="768439" y="83713"/>
                </a:cubicBezTo>
                <a:cubicBezTo>
                  <a:pt x="914400" y="0"/>
                  <a:pt x="957329" y="16099"/>
                  <a:pt x="1000259" y="32198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794715" y="4481848"/>
            <a:ext cx="875764" cy="774878"/>
          </a:xfrm>
          <a:custGeom>
            <a:avLst/>
            <a:gdLst>
              <a:gd name="connsiteX0" fmla="*/ 0 w 875764"/>
              <a:gd name="connsiteY0" fmla="*/ 708338 h 774878"/>
              <a:gd name="connsiteX1" fmla="*/ 270457 w 875764"/>
              <a:gd name="connsiteY1" fmla="*/ 708338 h 774878"/>
              <a:gd name="connsiteX2" fmla="*/ 708339 w 875764"/>
              <a:gd name="connsiteY2" fmla="*/ 656822 h 774878"/>
              <a:gd name="connsiteX3" fmla="*/ 875764 w 875764"/>
              <a:gd name="connsiteY3" fmla="*/ 0 h 774878"/>
              <a:gd name="connsiteX4" fmla="*/ 875764 w 875764"/>
              <a:gd name="connsiteY4" fmla="*/ 0 h 7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764" h="774878">
                <a:moveTo>
                  <a:pt x="0" y="708338"/>
                </a:moveTo>
                <a:cubicBezTo>
                  <a:pt x="76200" y="712631"/>
                  <a:pt x="152401" y="716924"/>
                  <a:pt x="270457" y="708338"/>
                </a:cubicBezTo>
                <a:cubicBezTo>
                  <a:pt x="388513" y="699752"/>
                  <a:pt x="607455" y="774878"/>
                  <a:pt x="708339" y="656822"/>
                </a:cubicBezTo>
                <a:cubicBezTo>
                  <a:pt x="809223" y="538766"/>
                  <a:pt x="875764" y="0"/>
                  <a:pt x="875764" y="0"/>
                </a:cubicBezTo>
                <a:lnTo>
                  <a:pt x="875764" y="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1447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Begin by drawing the “base”, 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057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measure to the right for positive parts, and to the left for negative parts.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15240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Interior parts (always non-negative) are added, moving to the right: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019800" y="3581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 parts, when </a:t>
            </a:r>
            <a:r>
              <a:rPr lang="en-US" sz="2000" i="1" dirty="0" smtClean="0"/>
              <a:t>negative,</a:t>
            </a:r>
            <a:r>
              <a:rPr lang="en-US" sz="2000" dirty="0" smtClean="0"/>
              <a:t> move the end of the row to the </a:t>
            </a:r>
            <a:r>
              <a:rPr lang="en-US" sz="2000" i="1" dirty="0" smtClean="0"/>
              <a:t>left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04800" y="5562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partition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/>
              <a:t> is measured from the origin to the end of the row (here, positive, though a negative row is possible).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52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52821E-7 L 0.27552 0.0034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7" grpId="1" animBg="1"/>
      <p:bldP spid="34" grpId="0" animBg="1"/>
      <p:bldP spid="34" grpId="1" animBg="1"/>
      <p:bldP spid="41" grpId="0" animBg="1"/>
      <p:bldP spid="41" grpId="1" animBg="1"/>
      <p:bldP spid="47" grpId="0" animBg="1"/>
      <p:bldP spid="47" grpId="1" animBg="1"/>
      <p:bldP spid="53" grpId="0"/>
      <p:bldP spid="24" grpId="0"/>
      <p:bldP spid="24" grpId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40" grpId="0"/>
      <p:bldP spid="40" grpId="1"/>
      <p:bldP spid="42" grpId="0"/>
      <p:bldP spid="42" grpId="1"/>
      <p:bldP spid="44" grpId="0"/>
      <p:bldP spid="44" grpId="1"/>
      <p:bldP spid="45" grpId="0"/>
      <p:bldP spid="4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eft-Right Arrow 30"/>
          <p:cNvSpPr/>
          <p:nvPr/>
        </p:nvSpPr>
        <p:spPr>
          <a:xfrm>
            <a:off x="3505200" y="4267200"/>
            <a:ext cx="1676400" cy="381000"/>
          </a:xfrm>
          <a:prstGeom prst="leftRightArrow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505200" y="609600"/>
            <a:ext cx="1869784" cy="1463040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Hive(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2800" dirty="0" smtClean="0"/>
              <a:t>; 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419600" y="5029200"/>
            <a:ext cx="4533900" cy="914400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60960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533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now, over     , we can connect: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81000" y="4724400"/>
            <a:ext cx="3098700" cy="1148400"/>
          </a:xfrm>
          <a:prstGeom prst="rect">
            <a:avLst/>
          </a:prstGeom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1066800" y="4343400"/>
            <a:ext cx="1280812" cy="334125"/>
          </a:xfrm>
          <a:prstGeom prst="rect">
            <a:avLst/>
          </a:prstGeom>
          <a:noFill/>
          <a:ln/>
          <a:effectLst/>
        </p:spPr>
      </p:pic>
      <p:sp>
        <p:nvSpPr>
          <p:cNvPr id="26" name="Left-Right Arrow 25"/>
          <p:cNvSpPr/>
          <p:nvPr/>
        </p:nvSpPr>
        <p:spPr>
          <a:xfrm rot="-3120000">
            <a:off x="1704413" y="3207344"/>
            <a:ext cx="1981200" cy="457200"/>
          </a:xfrm>
          <a:prstGeom prst="leftRightArrow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209800" y="612648"/>
            <a:ext cx="269999" cy="269999"/>
          </a:xfrm>
          <a:prstGeom prst="rect">
            <a:avLst/>
          </a:prstGeom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5943600" y="4267200"/>
            <a:ext cx="1461125" cy="365281"/>
          </a:xfrm>
          <a:prstGeom prst="rect">
            <a:avLst/>
          </a:prstGeom>
          <a:noFill/>
          <a:ln/>
          <a:effectLst/>
        </p:spPr>
      </p:pic>
      <p:sp>
        <p:nvSpPr>
          <p:cNvPr id="32" name="Left-Right Arrow 31"/>
          <p:cNvSpPr/>
          <p:nvPr/>
        </p:nvSpPr>
        <p:spPr>
          <a:xfrm rot="3060000">
            <a:off x="4992060" y="3199704"/>
            <a:ext cx="1981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1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/>
      <p:bldP spid="19" grpId="0"/>
      <p:bldP spid="26" grpId="1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743200" y="2133600"/>
            <a:ext cx="3408466" cy="2667000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895600" y="2209800"/>
            <a:ext cx="3044952" cy="2633472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505200" y="609600"/>
            <a:ext cx="1869784" cy="1463040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76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971800" y="3048000"/>
            <a:ext cx="381000" cy="484909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 rot="1920000">
            <a:off x="2631911" y="3503979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920000">
            <a:off x="3384930" y="2288676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4191000" y="5029200"/>
            <a:ext cx="371250" cy="337500"/>
          </a:xfrm>
          <a:prstGeom prst="rect">
            <a:avLst/>
          </a:prstGeom>
          <a:noFill/>
          <a:ln/>
          <a:effectLst/>
        </p:spPr>
      </p:pic>
      <p:sp>
        <p:nvSpPr>
          <p:cNvPr id="38" name="Down Arrow 37"/>
          <p:cNvSpPr/>
          <p:nvPr/>
        </p:nvSpPr>
        <p:spPr>
          <a:xfrm rot="-5400000">
            <a:off x="3314700" y="47625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-5400000">
            <a:off x="5067300" y="47625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491150" y="3124200"/>
            <a:ext cx="361749" cy="460408"/>
          </a:xfrm>
          <a:prstGeom prst="rect">
            <a:avLst/>
          </a:prstGeom>
          <a:noFill/>
          <a:ln/>
          <a:effectLst/>
        </p:spPr>
      </p:pic>
      <p:sp>
        <p:nvSpPr>
          <p:cNvPr id="42" name="Down Arrow 41"/>
          <p:cNvSpPr/>
          <p:nvPr/>
        </p:nvSpPr>
        <p:spPr>
          <a:xfrm rot="-2040000">
            <a:off x="5933162" y="3641934"/>
            <a:ext cx="228600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-2040000">
            <a:off x="5146512" y="2437178"/>
            <a:ext cx="228600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152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I. From Hives, to Matrices and LR Fillings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Hive(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2800" dirty="0" smtClean="0"/>
              <a:t>; 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127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  <p:bldP spid="42" grpId="0" animBg="1"/>
      <p:bldP spid="43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2895600" y="2209800"/>
            <a:ext cx="3044952" cy="2633472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2133600" y="2286000"/>
            <a:ext cx="4609080" cy="3865680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TP_tmp.em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2895600" y="2209800"/>
            <a:ext cx="3044952" cy="2633472"/>
          </a:xfrm>
          <a:prstGeom prst="rect">
            <a:avLst/>
          </a:prstGeom>
          <a:noFill/>
          <a:ln/>
          <a:effectLst/>
        </p:spPr>
      </p:pic>
      <p:sp>
        <p:nvSpPr>
          <p:cNvPr id="9" name="Down Arrow 8"/>
          <p:cNvSpPr/>
          <p:nvPr/>
        </p:nvSpPr>
        <p:spPr>
          <a:xfrm rot="1920000">
            <a:off x="2631911" y="3503979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-2040000">
            <a:off x="5933162" y="3641934"/>
            <a:ext cx="228600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4191000" y="5029200"/>
            <a:ext cx="371250" cy="337500"/>
          </a:xfrm>
          <a:prstGeom prst="rect">
            <a:avLst/>
          </a:prstGeom>
          <a:noFill/>
          <a:ln/>
          <a:effectLst/>
        </p:spPr>
      </p:pic>
      <p:sp>
        <p:nvSpPr>
          <p:cNvPr id="12" name="Down Arrow 11"/>
          <p:cNvSpPr/>
          <p:nvPr/>
        </p:nvSpPr>
        <p:spPr>
          <a:xfrm rot="-5400000">
            <a:off x="3314700" y="47625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-5400000">
            <a:off x="5067300" y="47625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-2040000">
            <a:off x="5146512" y="2437178"/>
            <a:ext cx="228600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5491150" y="3124200"/>
            <a:ext cx="361749" cy="460408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971800" y="3048000"/>
            <a:ext cx="381000" cy="484909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1920000">
            <a:off x="3384930" y="2288676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5400000">
            <a:off x="5011688" y="4741912"/>
            <a:ext cx="187424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5400000">
            <a:off x="3259088" y="4741912"/>
            <a:ext cx="187424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4191000" y="4953000"/>
            <a:ext cx="361749" cy="460408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2971800" y="3048000"/>
            <a:ext cx="371250" cy="33750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486400" y="3124200"/>
            <a:ext cx="381000" cy="484909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 rot="1920000">
            <a:off x="2622931" y="3507876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920000">
            <a:off x="3384931" y="2288676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8700000">
            <a:off x="5074662" y="2358857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8700000">
            <a:off x="5912862" y="3578057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-2100000">
            <a:off x="5150863" y="2435058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-2100000">
            <a:off x="5912860" y="3654257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5486400" y="3124200"/>
            <a:ext cx="404999" cy="607499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842001" y="3200400"/>
            <a:ext cx="3301999" cy="381000"/>
          </a:xfrm>
          <a:prstGeom prst="rect">
            <a:avLst/>
          </a:prstGeom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4191000" y="4953000"/>
            <a:ext cx="352491" cy="576803"/>
          </a:xfrm>
          <a:prstGeom prst="rect">
            <a:avLst/>
          </a:prstGeom>
          <a:noFill/>
          <a:ln/>
          <a:effectLst/>
        </p:spPr>
      </p:pic>
      <p:sp>
        <p:nvSpPr>
          <p:cNvPr id="38" name="Down Arrow 37"/>
          <p:cNvSpPr/>
          <p:nvPr/>
        </p:nvSpPr>
        <p:spPr>
          <a:xfrm rot="16200000">
            <a:off x="3335288" y="4741912"/>
            <a:ext cx="187424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>
            <a:off x="5087888" y="4741912"/>
            <a:ext cx="187424" cy="762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4654875" y="5334000"/>
            <a:ext cx="3288647" cy="379459"/>
          </a:xfrm>
          <a:prstGeom prst="rect">
            <a:avLst/>
          </a:prstGeom>
          <a:noFill/>
          <a:ln/>
          <a:effectLst/>
        </p:spPr>
      </p:pic>
      <p:sp>
        <p:nvSpPr>
          <p:cNvPr id="31" name="TextBox 30"/>
          <p:cNvSpPr txBox="1"/>
          <p:nvPr/>
        </p:nvSpPr>
        <p:spPr>
          <a:xfrm>
            <a:off x="8382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that, if inv(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then</a:t>
            </a:r>
            <a:endParaRPr lang="en-US" sz="2400" dirty="0"/>
          </a:p>
        </p:txBody>
      </p:sp>
      <p:pic>
        <p:nvPicPr>
          <p:cNvPr id="37" name="Picture 36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572000" y="576072"/>
            <a:ext cx="1828800" cy="4000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90600" y="129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will depict a hive of this type by: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34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081 L 0.03368 0.07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8" grpId="0" animBg="1"/>
      <p:bldP spid="38" grpId="1" animBg="1"/>
      <p:bldP spid="39" grpId="0" animBg="1"/>
      <p:bldP spid="39" grpId="1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748704" y="762000"/>
            <a:ext cx="2096315" cy="1622954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3660599" y="762000"/>
            <a:ext cx="2090316" cy="1753168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6405295" y="762000"/>
            <a:ext cx="2087323" cy="1666492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839701" y="3733800"/>
            <a:ext cx="2093313" cy="1671274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3659101" y="3657600"/>
            <a:ext cx="2093313" cy="1705037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 bwMode="auto">
          <a:xfrm>
            <a:off x="6479999" y="3657600"/>
            <a:ext cx="2090316" cy="1668881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962400" y="381000"/>
            <a:ext cx="1314000" cy="378000"/>
          </a:xfrm>
          <a:prstGeom prst="rect">
            <a:avLst/>
          </a:prstGeom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6708982" y="304800"/>
            <a:ext cx="1307235" cy="376054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1066800" y="3200400"/>
            <a:ext cx="1801326" cy="249689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3943492" y="3276600"/>
            <a:ext cx="1504215" cy="376054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3733800" y="2971800"/>
            <a:ext cx="1801326" cy="249689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6553200" y="2895600"/>
            <a:ext cx="1801326" cy="249689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6629400" y="3200400"/>
            <a:ext cx="1496471" cy="374118"/>
          </a:xfrm>
          <a:prstGeom prst="rect">
            <a:avLst/>
          </a:prstGeom>
          <a:noFill/>
          <a:ln/>
          <a:effectLst/>
        </p:spPr>
      </p:pic>
      <p:sp>
        <p:nvSpPr>
          <p:cNvPr id="63" name="TextBox 62"/>
          <p:cNvSpPr txBox="1"/>
          <p:nvPr/>
        </p:nvSpPr>
        <p:spPr>
          <a:xfrm>
            <a:off x="304800" y="457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Inv(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514600" y="53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¤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8194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Inv(</a:t>
            </a:r>
            <a:r>
              <a:rPr lang="en-US" dirty="0" smtClean="0">
                <a:solidFill>
                  <a:srgbClr val="00B0F0"/>
                </a:solidFill>
              </a:rPr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583843" y="824248"/>
            <a:ext cx="420709" cy="450760"/>
          </a:xfrm>
          <a:custGeom>
            <a:avLst/>
            <a:gdLst>
              <a:gd name="connsiteX0" fmla="*/ 60101 w 420709"/>
              <a:gd name="connsiteY0" fmla="*/ 0 h 450760"/>
              <a:gd name="connsiteX1" fmla="*/ 60101 w 420709"/>
              <a:gd name="connsiteY1" fmla="*/ 270456 h 450760"/>
              <a:gd name="connsiteX2" fmla="*/ 420709 w 420709"/>
              <a:gd name="connsiteY2" fmla="*/ 450760 h 450760"/>
              <a:gd name="connsiteX3" fmla="*/ 420709 w 420709"/>
              <a:gd name="connsiteY3" fmla="*/ 450760 h 450760"/>
              <a:gd name="connsiteX4" fmla="*/ 420709 w 420709"/>
              <a:gd name="connsiteY4" fmla="*/ 450760 h 45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09" h="450760">
                <a:moveTo>
                  <a:pt x="60101" y="0"/>
                </a:moveTo>
                <a:cubicBezTo>
                  <a:pt x="30050" y="97664"/>
                  <a:pt x="0" y="195329"/>
                  <a:pt x="60101" y="270456"/>
                </a:cubicBezTo>
                <a:cubicBezTo>
                  <a:pt x="120202" y="345583"/>
                  <a:pt x="420709" y="450760"/>
                  <a:pt x="420709" y="450760"/>
                </a:cubicBezTo>
                <a:lnTo>
                  <a:pt x="420709" y="450760"/>
                </a:lnTo>
                <a:lnTo>
                  <a:pt x="420709" y="450760"/>
                </a:ln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770846" y="2356834"/>
            <a:ext cx="1036748" cy="433589"/>
          </a:xfrm>
          <a:custGeom>
            <a:avLst/>
            <a:gdLst>
              <a:gd name="connsiteX0" fmla="*/ 1036748 w 1036748"/>
              <a:gd name="connsiteY0" fmla="*/ 115910 h 433589"/>
              <a:gd name="connsiteX1" fmla="*/ 663261 w 1036748"/>
              <a:gd name="connsiteY1" fmla="*/ 425003 h 433589"/>
              <a:gd name="connsiteX2" fmla="*/ 96591 w 1036748"/>
              <a:gd name="connsiteY2" fmla="*/ 64394 h 433589"/>
              <a:gd name="connsiteX3" fmla="*/ 83712 w 1036748"/>
              <a:gd name="connsiteY3" fmla="*/ 38636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748" h="433589">
                <a:moveTo>
                  <a:pt x="1036748" y="115910"/>
                </a:moveTo>
                <a:cubicBezTo>
                  <a:pt x="928351" y="274749"/>
                  <a:pt x="819954" y="433589"/>
                  <a:pt x="663261" y="425003"/>
                </a:cubicBezTo>
                <a:cubicBezTo>
                  <a:pt x="506568" y="416417"/>
                  <a:pt x="193182" y="128788"/>
                  <a:pt x="96591" y="64394"/>
                </a:cubicBezTo>
                <a:cubicBezTo>
                  <a:pt x="0" y="0"/>
                  <a:pt x="41856" y="19318"/>
                  <a:pt x="83712" y="38636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665927" y="875763"/>
            <a:ext cx="609600" cy="437882"/>
          </a:xfrm>
          <a:custGeom>
            <a:avLst/>
            <a:gdLst>
              <a:gd name="connsiteX0" fmla="*/ 257577 w 609600"/>
              <a:gd name="connsiteY0" fmla="*/ 0 h 437882"/>
              <a:gd name="connsiteX1" fmla="*/ 566670 w 609600"/>
              <a:gd name="connsiteY1" fmla="*/ 283336 h 437882"/>
              <a:gd name="connsiteX2" fmla="*/ 0 w 609600"/>
              <a:gd name="connsiteY2" fmla="*/ 437882 h 437882"/>
              <a:gd name="connsiteX3" fmla="*/ 0 w 609600"/>
              <a:gd name="connsiteY3" fmla="*/ 437882 h 4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437882">
                <a:moveTo>
                  <a:pt x="257577" y="0"/>
                </a:moveTo>
                <a:cubicBezTo>
                  <a:pt x="433588" y="105178"/>
                  <a:pt x="609600" y="210356"/>
                  <a:pt x="566670" y="283336"/>
                </a:cubicBezTo>
                <a:cubicBezTo>
                  <a:pt x="523740" y="356316"/>
                  <a:pt x="0" y="437882"/>
                  <a:pt x="0" y="437882"/>
                </a:cubicBezTo>
                <a:lnTo>
                  <a:pt x="0" y="437882"/>
                </a:lnTo>
              </a:path>
            </a:pathLst>
          </a:cu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447800" y="251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00B0F0"/>
                </a:solidFill>
              </a:rPr>
              <a:t>N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¤</a:t>
            </a:r>
            <a:endParaRPr lang="en-US" sz="2000" dirty="0">
              <a:solidFill>
                <a:srgbClr val="00B050"/>
              </a:solidFill>
              <a:latin typeface="cmmi1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600" y="2514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Calibri"/>
              </a:rPr>
              <a:t>N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¤</a:t>
            </a:r>
            <a:r>
              <a:rPr lang="en-US" sz="2000" baseline="30000" dirty="0" smtClean="0">
                <a:solidFill>
                  <a:srgbClr val="00B050"/>
                </a:solidFill>
                <a:latin typeface="Calibri"/>
              </a:rPr>
              <a:t>-</a:t>
            </a:r>
            <a:r>
              <a:rPr lang="en-US" sz="2000" baseline="30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-1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1" name="Picture 70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3657600" y="762000"/>
            <a:ext cx="2096315" cy="1622954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6400800" y="762000"/>
            <a:ext cx="2096315" cy="1622954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838200" y="3733800"/>
            <a:ext cx="2096315" cy="1622954"/>
          </a:xfrm>
          <a:prstGeom prst="rect">
            <a:avLst/>
          </a:prstGeom>
          <a:noFill/>
          <a:ln/>
          <a:effectLst/>
        </p:spPr>
      </p:pic>
      <p:sp>
        <p:nvSpPr>
          <p:cNvPr id="75" name="TextBox 74"/>
          <p:cNvSpPr txBox="1"/>
          <p:nvPr/>
        </p:nvSpPr>
        <p:spPr>
          <a:xfrm>
            <a:off x="6781800" y="2438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¤</a:t>
            </a:r>
            <a:r>
              <a:rPr lang="en-US" sz="2000" baseline="30000" dirty="0" smtClean="0">
                <a:solidFill>
                  <a:srgbClr val="00B050"/>
                </a:solidFill>
                <a:latin typeface="Calibri"/>
              </a:rPr>
              <a:t>-</a:t>
            </a:r>
            <a:r>
              <a:rPr lang="en-US" sz="2000" baseline="30000" dirty="0" smtClean="0">
                <a:solidFill>
                  <a:srgbClr val="00B050"/>
                </a:solidFill>
                <a:latin typeface="cmmi10"/>
              </a:rPr>
              <a:t>1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00B0F0"/>
                </a:solidFill>
                <a:latin typeface="Calibri"/>
              </a:rPr>
              <a:t>N</a:t>
            </a:r>
            <a:r>
              <a:rPr lang="en-US" sz="2000" baseline="30000" dirty="0" smtClean="0">
                <a:solidFill>
                  <a:srgbClr val="00B0F0"/>
                </a:solidFill>
                <a:latin typeface="Calibri"/>
              </a:rPr>
              <a:t>-1</a:t>
            </a:r>
            <a:endParaRPr lang="en-US" sz="2000" baseline="30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6" name="Picture 75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3657600" y="3657600"/>
            <a:ext cx="2096315" cy="1622954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3657600" y="3657600"/>
            <a:ext cx="2093313" cy="1671274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6477000" y="3657600"/>
            <a:ext cx="2093313" cy="1705037"/>
          </a:xfrm>
          <a:prstGeom prst="rect">
            <a:avLst/>
          </a:prstGeom>
          <a:noFill/>
          <a:ln/>
          <a:effectLst/>
        </p:spPr>
      </p:pic>
      <p:sp>
        <p:nvSpPr>
          <p:cNvPr id="80" name="TextBox 79"/>
          <p:cNvSpPr txBox="1"/>
          <p:nvPr/>
        </p:nvSpPr>
        <p:spPr>
          <a:xfrm>
            <a:off x="1295400" y="5562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¤</a:t>
            </a:r>
            <a:r>
              <a:rPr lang="en-US" sz="2000" dirty="0" smtClean="0">
                <a:solidFill>
                  <a:srgbClr val="00B0F0"/>
                </a:solidFill>
              </a:rPr>
              <a:t> N</a:t>
            </a:r>
            <a:r>
              <a:rPr lang="en-US" sz="2000" baseline="30000" dirty="0" smtClean="0">
                <a:solidFill>
                  <a:srgbClr val="00B0F0"/>
                </a:solidFill>
              </a:rPr>
              <a:t>-1</a:t>
            </a:r>
            <a:r>
              <a:rPr lang="en-US" sz="2000" baseline="30000" dirty="0" smtClean="0">
                <a:solidFill>
                  <a:srgbClr val="00B050"/>
                </a:solidFill>
                <a:latin typeface="cmmi10"/>
              </a:rPr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endParaRPr lang="en-US" sz="2000" baseline="30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38600" y="548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N</a:t>
            </a:r>
            <a:r>
              <a:rPr lang="en-US" sz="2000" baseline="30000" dirty="0" smtClean="0">
                <a:solidFill>
                  <a:srgbClr val="00B0F0"/>
                </a:solidFill>
              </a:rPr>
              <a:t>-1 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¤</a:t>
            </a:r>
            <a:r>
              <a:rPr lang="en-US" sz="2000" baseline="30000" dirty="0" smtClean="0">
                <a:solidFill>
                  <a:srgbClr val="00B050"/>
                </a:solidFill>
              </a:rPr>
              <a:t>-</a:t>
            </a:r>
            <a:r>
              <a:rPr lang="en-US" sz="2000" baseline="30000" dirty="0" smtClean="0">
                <a:solidFill>
                  <a:srgbClr val="00B050"/>
                </a:solidFill>
                <a:latin typeface="cmmi10"/>
              </a:rPr>
              <a:t>1 </a:t>
            </a:r>
            <a:endParaRPr lang="en-US" sz="2000" baseline="30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58000" y="548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¤</a:t>
            </a:r>
            <a:r>
              <a:rPr lang="en-US" sz="2000" baseline="30000" dirty="0" smtClean="0">
                <a:solidFill>
                  <a:srgbClr val="00B050"/>
                </a:solidFill>
                <a:latin typeface="cmmi10"/>
              </a:rPr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00B0F0"/>
                </a:solidFill>
              </a:rPr>
              <a:t>N</a:t>
            </a:r>
            <a:endParaRPr lang="en-US" sz="2000" baseline="30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2819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¤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, so that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70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9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0"/>
                            </p:stCondLst>
                            <p:childTnLst>
                              <p:par>
                                <p:cTn id="1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5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5" grpId="0"/>
      <p:bldP spid="80" grpId="0"/>
      <p:bldP spid="81" grpId="0"/>
      <p:bldP spid="82" grpId="0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71600" y="4114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…with rectangles whose length corresponds to the </a:t>
            </a:r>
            <a:r>
              <a:rPr lang="en-US" sz="2400" i="1" dirty="0" smtClean="0"/>
              <a:t>multiplicity </a:t>
            </a:r>
            <a:r>
              <a:rPr lang="en-US" sz="2400" dirty="0" smtClean="0"/>
              <a:t>of the entry.    Let 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 denote the number of </a:t>
            </a:r>
            <a:r>
              <a:rPr lang="en-US" sz="2400" dirty="0" err="1" smtClean="0"/>
              <a:t>i’s</a:t>
            </a:r>
            <a:r>
              <a:rPr lang="en-US" sz="2400" dirty="0" smtClean="0"/>
              <a:t> in row j.</a:t>
            </a:r>
            <a:endParaRPr lang="en-US" sz="2400" dirty="0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3581400"/>
            <a:ext cx="7924800" cy="190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Weakly increasing along rows </a:t>
            </a:r>
          </a:p>
          <a:p>
            <a:pPr eaLnBrk="1" hangingPunct="1"/>
            <a:r>
              <a:rPr lang="en-US" sz="2400" dirty="0" smtClean="0"/>
              <a:t>Strictly increasing in columns</a:t>
            </a:r>
          </a:p>
          <a:p>
            <a:pPr eaLnBrk="1" hangingPunct="1"/>
            <a:r>
              <a:rPr lang="en-US" sz="2400" dirty="0" smtClean="0"/>
              <a:t>“Word Condition”: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1600" y="3429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an LR filling of type 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), we can replace the numbers in boxes (“content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 </a:t>
            </a:r>
            <a:r>
              <a:rPr lang="en-US" sz="2400" dirty="0" smtClean="0"/>
              <a:t>”)…</a:t>
            </a:r>
            <a:endParaRPr lang="en-US" sz="2400" dirty="0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57200" y="4953000"/>
            <a:ext cx="834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# </a:t>
            </a:r>
            <a:r>
              <a:rPr lang="en-US" sz="2800" dirty="0" err="1"/>
              <a:t>i’s</a:t>
            </a:r>
            <a:r>
              <a:rPr lang="en-US" sz="2800" dirty="0"/>
              <a:t> in rows </a:t>
            </a:r>
            <a:r>
              <a:rPr lang="en-US" sz="2800" dirty="0" err="1"/>
              <a:t>i</a:t>
            </a:r>
            <a:r>
              <a:rPr lang="en-US" sz="2800" dirty="0"/>
              <a:t> to </a:t>
            </a:r>
            <a:r>
              <a:rPr lang="en-US" sz="2800" dirty="0" err="1"/>
              <a:t>i+k</a:t>
            </a:r>
            <a:r>
              <a:rPr lang="en-US" sz="2800" dirty="0"/>
              <a:t> </a:t>
            </a:r>
            <a:r>
              <a:rPr lang="en-US" sz="2800" b="1" dirty="0">
                <a:latin typeface="cmsy10" pitchFamily="34" charset="0"/>
              </a:rPr>
              <a:t>¸</a:t>
            </a:r>
            <a:r>
              <a:rPr lang="en-US" sz="2800" dirty="0"/>
              <a:t> # (i+1)’s in rows (i+1) to </a:t>
            </a:r>
            <a:r>
              <a:rPr lang="en-US" sz="2800" dirty="0" err="1"/>
              <a:t>i</a:t>
            </a:r>
            <a:r>
              <a:rPr lang="en-US" sz="2800" dirty="0"/>
              <a:t>+ k + 1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" y="3886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say the above is a </a:t>
            </a:r>
            <a:r>
              <a:rPr lang="en-US" sz="2400" b="1" dirty="0" err="1" smtClean="0"/>
              <a:t>Littlewood</a:t>
            </a:r>
            <a:r>
              <a:rPr lang="en-US" sz="2400" b="1" dirty="0" smtClean="0"/>
              <a:t>-Richardson Filling </a:t>
            </a:r>
          </a:p>
          <a:p>
            <a:pPr algn="ctr"/>
            <a:r>
              <a:rPr lang="en-US" sz="2400" dirty="0" smtClean="0"/>
              <a:t>(an “LR” filling) of </a:t>
            </a:r>
            <a:r>
              <a:rPr lang="en-US" sz="2400" i="1" dirty="0" smtClean="0"/>
              <a:t>type</a:t>
            </a:r>
            <a:r>
              <a:rPr lang="en-US" sz="2400" dirty="0" smtClean="0"/>
              <a:t> (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5181600" cy="1143000"/>
          </a:xfrm>
        </p:spPr>
        <p:txBody>
          <a:bodyPr/>
          <a:lstStyle/>
          <a:p>
            <a:pPr algn="l" eaLnBrk="1" hangingPunct="1"/>
            <a:r>
              <a:rPr lang="en-US" sz="3200" u="sng" dirty="0" err="1" smtClean="0"/>
              <a:t>Littlewood</a:t>
            </a:r>
            <a:r>
              <a:rPr lang="en-US" sz="3200" u="sng" dirty="0" smtClean="0"/>
              <a:t>-Richardson Fillings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Empty Boxes:  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3" name="Right Brace 32"/>
          <p:cNvSpPr/>
          <p:nvPr/>
        </p:nvSpPr>
        <p:spPr>
          <a:xfrm>
            <a:off x="7010400" y="1636776"/>
            <a:ext cx="685800" cy="1335024"/>
          </a:xfrm>
          <a:prstGeom prst="righ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96200" y="1981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Entire shape: 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6600" y="3124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= ( #1’,s, #2’s, #3’s,…)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838200" y="54102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Set: LR(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 =</a:t>
            </a:r>
            <a:endParaRPr lang="en-US" sz="2400" dirty="0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057400" y="1676400"/>
            <a:ext cx="4811400" cy="1409400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060568" y="1676400"/>
            <a:ext cx="4805063" cy="1407544"/>
          </a:xfrm>
          <a:prstGeom prst="rect">
            <a:avLst/>
          </a:prstGeom>
          <a:noFill/>
          <a:ln/>
          <a:effectLst/>
        </p:spPr>
      </p:pic>
      <p:sp>
        <p:nvSpPr>
          <p:cNvPr id="22" name="Freeform 21"/>
          <p:cNvSpPr/>
          <p:nvPr/>
        </p:nvSpPr>
        <p:spPr>
          <a:xfrm>
            <a:off x="1247105" y="1901781"/>
            <a:ext cx="607453" cy="1369453"/>
          </a:xfrm>
          <a:custGeom>
            <a:avLst/>
            <a:gdLst>
              <a:gd name="connsiteX0" fmla="*/ 362754 w 607453"/>
              <a:gd name="connsiteY0" fmla="*/ 1369453 h 1369453"/>
              <a:gd name="connsiteX1" fmla="*/ 118056 w 607453"/>
              <a:gd name="connsiteY1" fmla="*/ 983087 h 1369453"/>
              <a:gd name="connsiteX2" fmla="*/ 15025 w 607453"/>
              <a:gd name="connsiteY2" fmla="*/ 467932 h 1369453"/>
              <a:gd name="connsiteX3" fmla="*/ 208208 w 607453"/>
              <a:gd name="connsiteY3" fmla="*/ 68687 h 1369453"/>
              <a:gd name="connsiteX4" fmla="*/ 607453 w 607453"/>
              <a:gd name="connsiteY4" fmla="*/ 55808 h 13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453" h="1369453">
                <a:moveTo>
                  <a:pt x="362754" y="1369453"/>
                </a:moveTo>
                <a:cubicBezTo>
                  <a:pt x="269382" y="1251397"/>
                  <a:pt x="176011" y="1133341"/>
                  <a:pt x="118056" y="983087"/>
                </a:cubicBezTo>
                <a:cubicBezTo>
                  <a:pt x="60101" y="832834"/>
                  <a:pt x="0" y="620332"/>
                  <a:pt x="15025" y="467932"/>
                </a:cubicBezTo>
                <a:cubicBezTo>
                  <a:pt x="30050" y="315532"/>
                  <a:pt x="109470" y="137374"/>
                  <a:pt x="208208" y="68687"/>
                </a:cubicBezTo>
                <a:cubicBezTo>
                  <a:pt x="306946" y="0"/>
                  <a:pt x="457199" y="27904"/>
                  <a:pt x="607453" y="55808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048000" y="5410200"/>
            <a:ext cx="5682487" cy="521494"/>
          </a:xfrm>
          <a:prstGeom prst="rect">
            <a:avLst/>
          </a:prstGeom>
          <a:noFill/>
          <a:ln/>
          <a:effectLst/>
        </p:spPr>
      </p:pic>
      <p:sp>
        <p:nvSpPr>
          <p:cNvPr id="17" name="Freeform 16"/>
          <p:cNvSpPr/>
          <p:nvPr/>
        </p:nvSpPr>
        <p:spPr>
          <a:xfrm>
            <a:off x="5525037" y="2446986"/>
            <a:ext cx="1253543" cy="946597"/>
          </a:xfrm>
          <a:custGeom>
            <a:avLst/>
            <a:gdLst>
              <a:gd name="connsiteX0" fmla="*/ 785611 w 1253543"/>
              <a:gd name="connsiteY0" fmla="*/ 927279 h 946597"/>
              <a:gd name="connsiteX1" fmla="*/ 1004552 w 1253543"/>
              <a:gd name="connsiteY1" fmla="*/ 927279 h 946597"/>
              <a:gd name="connsiteX2" fmla="*/ 1184856 w 1253543"/>
              <a:gd name="connsiteY2" fmla="*/ 811369 h 946597"/>
              <a:gd name="connsiteX3" fmla="*/ 1236371 w 1253543"/>
              <a:gd name="connsiteY3" fmla="*/ 605307 h 946597"/>
              <a:gd name="connsiteX4" fmla="*/ 1081825 w 1253543"/>
              <a:gd name="connsiteY4" fmla="*/ 360608 h 946597"/>
              <a:gd name="connsiteX5" fmla="*/ 528033 w 1253543"/>
              <a:gd name="connsiteY5" fmla="*/ 103031 h 946597"/>
              <a:gd name="connsiteX6" fmla="*/ 0 w 1253543"/>
              <a:gd name="connsiteY6" fmla="*/ 0 h 94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543" h="946597">
                <a:moveTo>
                  <a:pt x="785611" y="927279"/>
                </a:moveTo>
                <a:cubicBezTo>
                  <a:pt x="861811" y="936938"/>
                  <a:pt x="938011" y="946597"/>
                  <a:pt x="1004552" y="927279"/>
                </a:cubicBezTo>
                <a:cubicBezTo>
                  <a:pt x="1071093" y="907961"/>
                  <a:pt x="1146220" y="865031"/>
                  <a:pt x="1184856" y="811369"/>
                </a:cubicBezTo>
                <a:cubicBezTo>
                  <a:pt x="1223493" y="757707"/>
                  <a:pt x="1253543" y="680434"/>
                  <a:pt x="1236371" y="605307"/>
                </a:cubicBezTo>
                <a:cubicBezTo>
                  <a:pt x="1219199" y="530180"/>
                  <a:pt x="1199881" y="444321"/>
                  <a:pt x="1081825" y="360608"/>
                </a:cubicBezTo>
                <a:cubicBezTo>
                  <a:pt x="963769" y="276895"/>
                  <a:pt x="708337" y="163132"/>
                  <a:pt x="528033" y="103031"/>
                </a:cubicBezTo>
                <a:cubicBezTo>
                  <a:pt x="347729" y="42930"/>
                  <a:pt x="173864" y="21465"/>
                  <a:pt x="0" y="0"/>
                </a:cubicBezTo>
              </a:path>
            </a:pathLst>
          </a:cu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61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9991" grpId="0" uiExpand="1" build="p"/>
      <p:bldP spid="169991" grpId="1" uiExpand="1" build="p"/>
      <p:bldP spid="20" grpId="0"/>
      <p:bldP spid="169992" grpId="0"/>
      <p:bldP spid="169992" grpId="1"/>
      <p:bldP spid="37" grpId="0"/>
      <p:bldP spid="37" grpId="1"/>
      <p:bldP spid="24" grpId="0"/>
      <p:bldP spid="24" grpId="1"/>
      <p:bldP spid="33" grpId="0" animBg="1"/>
      <p:bldP spid="33" grpId="1" animBg="1"/>
      <p:bldP spid="34" grpId="0"/>
      <p:bldP spid="34" grpId="1"/>
      <p:bldP spid="36" grpId="0"/>
      <p:bldP spid="36" grpId="1"/>
      <p:bldP spid="38" grpId="0"/>
      <p:bldP spid="22" grpId="0" animBg="1"/>
      <p:bldP spid="22" grpId="1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457200" y="2390067"/>
            <a:ext cx="2439104" cy="442467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725396" y="4533991"/>
            <a:ext cx="1811906" cy="442467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6893900" y="4533991"/>
            <a:ext cx="1792900" cy="434471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077844" y="1600200"/>
            <a:ext cx="1895849" cy="463791"/>
          </a:xfrm>
          <a:prstGeom prst="rect">
            <a:avLst/>
          </a:prstGeom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4211942" y="2390067"/>
            <a:ext cx="1080175" cy="703683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2736865" y="3067095"/>
            <a:ext cx="1080175" cy="76232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2736865" y="4195476"/>
            <a:ext cx="1080175" cy="725673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4211942" y="4872505"/>
            <a:ext cx="1080175" cy="725673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4077844" y="5662372"/>
            <a:ext cx="1895849" cy="46379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5687019" y="4195476"/>
            <a:ext cx="1080175" cy="74033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/>
          <a:stretch>
            <a:fillRect/>
          </a:stretch>
        </p:blipFill>
        <p:spPr bwMode="auto">
          <a:xfrm>
            <a:off x="5687019" y="2954257"/>
            <a:ext cx="1080175" cy="72567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/>
          <a:stretch>
            <a:fillRect/>
          </a:stretch>
        </p:blipFill>
        <p:spPr bwMode="auto">
          <a:xfrm>
            <a:off x="5955215" y="2277229"/>
            <a:ext cx="2546805" cy="463791"/>
          </a:xfrm>
          <a:prstGeom prst="rect">
            <a:avLst/>
          </a:prstGeom>
          <a:noFill/>
          <a:ln/>
          <a:effectLst/>
        </p:spPr>
      </p:pic>
      <p:sp>
        <p:nvSpPr>
          <p:cNvPr id="18" name="TextBox 17"/>
          <p:cNvSpPr txBox="1"/>
          <p:nvPr/>
        </p:nvSpPr>
        <p:spPr>
          <a:xfrm>
            <a:off x="5334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with six different orientations of  hives…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762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400" dirty="0" smtClean="0"/>
              <a:t>come six different, but related LR Diagrams.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2743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fillings in these six diagrams are </a:t>
            </a:r>
            <a:r>
              <a:rPr lang="en-US" sz="2400" i="1" dirty="0" smtClean="0"/>
              <a:t>linearly </a:t>
            </a:r>
            <a:r>
              <a:rPr lang="en-US" sz="2400" dirty="0" smtClean="0"/>
              <a:t>related by the </a:t>
            </a:r>
            <a:r>
              <a:rPr lang="en-US" sz="2400" dirty="0" smtClean="0">
                <a:latin typeface="Calibri"/>
              </a:rPr>
              <a:t>S</a:t>
            </a:r>
            <a:r>
              <a:rPr lang="en-US" sz="2400" baseline="-25000" dirty="0" smtClean="0">
                <a:latin typeface="Calibri"/>
              </a:rPr>
              <a:t>3</a:t>
            </a:r>
            <a:r>
              <a:rPr lang="en-US" sz="2400" dirty="0" smtClean="0"/>
              <a:t> symmetries of the (linearly related) entries of the corresponding hives.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22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0624" y="990600"/>
            <a:ext cx="8153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classical LR fillings, proving c</a:t>
            </a:r>
            <a:r>
              <a:rPr lang="en-US" sz="2000" baseline="-25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baseline="-25000" dirty="0" smtClean="0">
                <a:latin typeface="cmmi10"/>
              </a:rPr>
              <a:t> </a:t>
            </a:r>
            <a:r>
              <a:rPr lang="en-US" sz="2000" baseline="-25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baseline="30000" dirty="0" smtClean="0">
                <a:solidFill>
                  <a:srgbClr val="00B050"/>
                </a:solidFill>
                <a:latin typeface="cmmi10"/>
              </a:rPr>
              <a:t>¸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 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c</a:t>
            </a:r>
            <a:r>
              <a:rPr lang="en-US" sz="2000" baseline="-25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baseline="-25000" dirty="0" smtClean="0"/>
              <a:t>,</a:t>
            </a:r>
            <a:r>
              <a:rPr lang="en-US" sz="2000" baseline="-25000" dirty="0" smtClean="0">
                <a:latin typeface="cmmi10"/>
              </a:rPr>
              <a:t> </a:t>
            </a:r>
            <a:r>
              <a:rPr lang="en-US" sz="2000" baseline="-25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baseline="30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  </a:t>
            </a:r>
            <a:r>
              <a:rPr lang="en-US" sz="2000" dirty="0" smtClean="0">
                <a:latin typeface="Calibri"/>
              </a:rPr>
              <a:t>is established </a:t>
            </a:r>
          </a:p>
          <a:p>
            <a:pPr algn="ctr"/>
            <a:r>
              <a:rPr lang="en-US" sz="2000" dirty="0" smtClean="0">
                <a:latin typeface="Calibri"/>
              </a:rPr>
              <a:t>by constructing a </a:t>
            </a:r>
            <a:r>
              <a:rPr lang="en-US" sz="2000" b="1" dirty="0" err="1" smtClean="0">
                <a:latin typeface="Calibri"/>
              </a:rPr>
              <a:t>bijection</a:t>
            </a:r>
            <a:r>
              <a:rPr lang="en-US" sz="2000" dirty="0" smtClean="0">
                <a:latin typeface="Calibri"/>
              </a:rPr>
              <a:t> </a:t>
            </a:r>
          </a:p>
          <a:p>
            <a:pPr algn="ctr"/>
            <a:endParaRPr lang="en-US" sz="2000" dirty="0" smtClean="0">
              <a:latin typeface="Calibri"/>
            </a:endParaRPr>
          </a:p>
          <a:p>
            <a:pPr algn="ctr"/>
            <a:r>
              <a:rPr lang="en-US" sz="2800" dirty="0" smtClean="0">
                <a:latin typeface="Calibri"/>
              </a:rPr>
              <a:t> </a:t>
            </a:r>
          </a:p>
          <a:p>
            <a:pPr algn="ctr"/>
            <a:endParaRPr lang="en-US" sz="2800" dirty="0" smtClean="0">
              <a:latin typeface="Calibri"/>
            </a:endParaRPr>
          </a:p>
          <a:p>
            <a:pPr algn="ctr"/>
            <a:r>
              <a:rPr lang="en-US" sz="2800" dirty="0" smtClean="0">
                <a:latin typeface="Calibri"/>
              </a:rPr>
              <a:t>LR(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800" dirty="0" smtClean="0">
                <a:latin typeface="Calibri"/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latin typeface="cmmi10"/>
              </a:rPr>
              <a:t>º </a:t>
            </a:r>
            <a:r>
              <a:rPr lang="en-US" sz="2800" dirty="0" smtClean="0">
                <a:latin typeface="Calibri"/>
              </a:rPr>
              <a:t>; 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800" dirty="0" smtClean="0">
                <a:latin typeface="Calibri"/>
              </a:rPr>
              <a:t>)                  </a:t>
            </a:r>
            <a:r>
              <a:rPr lang="en-US" sz="2800" dirty="0" smtClean="0">
                <a:latin typeface="cmsy10"/>
              </a:rPr>
              <a:t>,          </a:t>
            </a:r>
            <a:r>
              <a:rPr lang="en-US" sz="2800" dirty="0" smtClean="0">
                <a:latin typeface="Calibri"/>
              </a:rPr>
              <a:t> LR(</a:t>
            </a:r>
            <a:r>
              <a:rPr lang="en-US" sz="28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800" dirty="0" smtClean="0">
                <a:latin typeface="Calibri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800" dirty="0" smtClean="0">
                <a:latin typeface="Calibri"/>
              </a:rPr>
              <a:t>; </a:t>
            </a:r>
            <a:r>
              <a:rPr lang="en-US" sz="28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800" dirty="0" smtClean="0">
                <a:latin typeface="Calibri"/>
              </a:rPr>
              <a:t>) </a:t>
            </a:r>
          </a:p>
          <a:p>
            <a:pPr algn="ctr"/>
            <a:endParaRPr lang="en-US" sz="2000" dirty="0" smtClean="0">
              <a:latin typeface="Calibri"/>
            </a:endParaRPr>
          </a:p>
          <a:p>
            <a:pPr algn="ctr"/>
            <a:r>
              <a:rPr lang="en-US" sz="2000" dirty="0" smtClean="0">
                <a:latin typeface="Calibri"/>
              </a:rPr>
              <a:t>as found in </a:t>
            </a:r>
            <a:r>
              <a:rPr lang="en-US" sz="2000" dirty="0" err="1" smtClean="0">
                <a:latin typeface="Calibri"/>
              </a:rPr>
              <a:t>Kerber</a:t>
            </a:r>
            <a:r>
              <a:rPr lang="en-US" sz="2000" dirty="0" smtClean="0">
                <a:latin typeface="Calibri"/>
              </a:rPr>
              <a:t> and James, and generalized by the row-switching algorithms of </a:t>
            </a:r>
            <a:r>
              <a:rPr lang="en-US" sz="2000" dirty="0" err="1" smtClean="0">
                <a:latin typeface="Calibri"/>
              </a:rPr>
              <a:t>Benkhart</a:t>
            </a:r>
            <a:r>
              <a:rPr lang="en-US" sz="2000" dirty="0" smtClean="0">
                <a:latin typeface="Calibri"/>
              </a:rPr>
              <a:t>, </a:t>
            </a:r>
            <a:r>
              <a:rPr lang="en-US" sz="2000" dirty="0" err="1" smtClean="0">
                <a:latin typeface="Calibri"/>
              </a:rPr>
              <a:t>Sottile</a:t>
            </a:r>
            <a:r>
              <a:rPr lang="en-US" sz="2000" dirty="0" smtClean="0">
                <a:latin typeface="Calibri"/>
              </a:rPr>
              <a:t>, and </a:t>
            </a:r>
            <a:r>
              <a:rPr lang="en-US" sz="2000" dirty="0" err="1" smtClean="0">
                <a:latin typeface="Calibri"/>
              </a:rPr>
              <a:t>Stroomer</a:t>
            </a:r>
            <a:r>
              <a:rPr lang="en-US" sz="2000" dirty="0" smtClean="0">
                <a:latin typeface="Calibri"/>
              </a:rPr>
              <a:t> (1996).</a:t>
            </a:r>
            <a:endParaRPr lang="en-US" sz="2000" baseline="30000" dirty="0" smtClean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419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does this relationship among LR fillings suggest about matrix invariants and hives?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II. From LR Fillings to Matrices and Hives</a:t>
            </a:r>
            <a:endParaRPr lang="en-US" sz="2400" u="sng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5257800" y="1676400"/>
            <a:ext cx="3231900" cy="93960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2000" y="1676400"/>
            <a:ext cx="3231900" cy="939600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4267200" y="21336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7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we calculate an LR filling from matrices by using the order of a minor of the L: </a:t>
            </a:r>
            <a:endParaRPr lang="en-US" sz="2400" dirty="0"/>
          </a:p>
        </p:txBody>
      </p:sp>
      <p:pic>
        <p:nvPicPr>
          <p:cNvPr id="3" name="Picture 2" descr="TP_tmp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9600" y="2286000"/>
            <a:ext cx="3348810" cy="298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2362200"/>
            <a:ext cx="1066800" cy="533400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124200"/>
            <a:ext cx="1066800" cy="533400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896100" y="4381500"/>
            <a:ext cx="1066800" cy="53340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057900" y="4381500"/>
            <a:ext cx="1066800" cy="533400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533400" y="1371600"/>
            <a:ext cx="3789729" cy="700471"/>
          </a:xfrm>
          <a:prstGeom prst="rect">
            <a:avLst/>
          </a:prstGeom>
          <a:noFill/>
          <a:ln/>
          <a:effectLst/>
        </p:spPr>
      </p:pic>
      <p:sp>
        <p:nvSpPr>
          <p:cNvPr id="16" name="Freeform 15"/>
          <p:cNvSpPr/>
          <p:nvPr/>
        </p:nvSpPr>
        <p:spPr>
          <a:xfrm>
            <a:off x="3992451" y="995967"/>
            <a:ext cx="3094149" cy="985233"/>
          </a:xfrm>
          <a:custGeom>
            <a:avLst/>
            <a:gdLst>
              <a:gd name="connsiteX0" fmla="*/ 0 w 1584101"/>
              <a:gd name="connsiteY0" fmla="*/ 420709 h 1051774"/>
              <a:gd name="connsiteX1" fmla="*/ 128788 w 1584101"/>
              <a:gd name="connsiteY1" fmla="*/ 176010 h 1051774"/>
              <a:gd name="connsiteX2" fmla="*/ 476518 w 1584101"/>
              <a:gd name="connsiteY2" fmla="*/ 72979 h 1051774"/>
              <a:gd name="connsiteX3" fmla="*/ 1004552 w 1584101"/>
              <a:gd name="connsiteY3" fmla="*/ 163132 h 1051774"/>
              <a:gd name="connsiteX4" fmla="*/ 1584101 w 1584101"/>
              <a:gd name="connsiteY4" fmla="*/ 1051774 h 105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101" h="1051774">
                <a:moveTo>
                  <a:pt x="0" y="420709"/>
                </a:moveTo>
                <a:cubicBezTo>
                  <a:pt x="24684" y="327337"/>
                  <a:pt x="49368" y="233965"/>
                  <a:pt x="128788" y="176010"/>
                </a:cubicBezTo>
                <a:cubicBezTo>
                  <a:pt x="208208" y="118055"/>
                  <a:pt x="330557" y="75125"/>
                  <a:pt x="476518" y="72979"/>
                </a:cubicBezTo>
                <a:cubicBezTo>
                  <a:pt x="622479" y="70833"/>
                  <a:pt x="819955" y="0"/>
                  <a:pt x="1004552" y="163132"/>
                </a:cubicBezTo>
                <a:cubicBezTo>
                  <a:pt x="1189149" y="326264"/>
                  <a:pt x="1386625" y="689019"/>
                  <a:pt x="1584101" y="1051774"/>
                </a:cubicBezTo>
              </a:path>
            </a:pathLst>
          </a:cu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600" y="198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Omitted rows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5638800" y="2286000"/>
            <a:ext cx="1828800" cy="760927"/>
          </a:xfrm>
          <a:custGeom>
            <a:avLst/>
            <a:gdLst>
              <a:gd name="connsiteX0" fmla="*/ 1416676 w 1493949"/>
              <a:gd name="connsiteY0" fmla="*/ 0 h 532327"/>
              <a:gd name="connsiteX1" fmla="*/ 1468191 w 1493949"/>
              <a:gd name="connsiteY1" fmla="*/ 193184 h 532327"/>
              <a:gd name="connsiteX2" fmla="*/ 1416676 w 1493949"/>
              <a:gd name="connsiteY2" fmla="*/ 425003 h 532327"/>
              <a:gd name="connsiteX3" fmla="*/ 1004552 w 1493949"/>
              <a:gd name="connsiteY3" fmla="*/ 515155 h 532327"/>
              <a:gd name="connsiteX4" fmla="*/ 0 w 1493949"/>
              <a:gd name="connsiteY4" fmla="*/ 528034 h 53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949" h="532327">
                <a:moveTo>
                  <a:pt x="1416676" y="0"/>
                </a:moveTo>
                <a:cubicBezTo>
                  <a:pt x="1442433" y="61175"/>
                  <a:pt x="1468191" y="122350"/>
                  <a:pt x="1468191" y="193184"/>
                </a:cubicBezTo>
                <a:cubicBezTo>
                  <a:pt x="1468191" y="264018"/>
                  <a:pt x="1493949" y="371341"/>
                  <a:pt x="1416676" y="425003"/>
                </a:cubicBezTo>
                <a:cubicBezTo>
                  <a:pt x="1339403" y="478665"/>
                  <a:pt x="1240665" y="497983"/>
                  <a:pt x="1004552" y="515155"/>
                </a:cubicBezTo>
                <a:cubicBezTo>
                  <a:pt x="768439" y="532327"/>
                  <a:pt x="384219" y="530180"/>
                  <a:pt x="0" y="528034"/>
                </a:cubicBezTo>
              </a:path>
            </a:pathLst>
          </a:cu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505200" y="28194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2743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>
                <a:latin typeface="Calibri"/>
              </a:rPr>
              <a:t>k</a:t>
            </a:r>
            <a:r>
              <a:rPr lang="en-US" sz="3200" baseline="-25000" dirty="0" err="1" smtClean="0">
                <a:latin typeface="Calibri"/>
              </a:rPr>
              <a:t>ij</a:t>
            </a:r>
            <a:r>
              <a:rPr lang="en-US" sz="3200" dirty="0" smtClean="0"/>
              <a:t>} 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 LR (</a:t>
            </a:r>
            <a:r>
              <a:rPr lang="en-US" sz="32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3200" dirty="0" smtClean="0"/>
              <a:t> , </a:t>
            </a:r>
            <a:r>
              <a:rPr lang="en-US" sz="32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3200" dirty="0" smtClean="0"/>
              <a:t> ; </a:t>
            </a:r>
            <a:r>
              <a:rPr lang="en-US" sz="32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>
                <a:latin typeface="Calibri"/>
              </a:rPr>
              <a:t>m</a:t>
            </a:r>
            <a:r>
              <a:rPr lang="en-US" sz="3200" baseline="-25000" dirty="0" err="1" smtClean="0">
                <a:latin typeface="Calibri"/>
              </a:rPr>
              <a:t>ij</a:t>
            </a:r>
            <a:r>
              <a:rPr lang="en-US" sz="3200" dirty="0" smtClean="0"/>
              <a:t>} 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 LR (</a:t>
            </a:r>
            <a:r>
              <a:rPr lang="en-US" sz="32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3200" dirty="0" smtClean="0"/>
              <a:t> ,</a:t>
            </a:r>
            <a:r>
              <a:rPr lang="en-US" sz="32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3200" dirty="0" smtClean="0"/>
              <a:t> ; </a:t>
            </a:r>
            <a:r>
              <a:rPr lang="en-US" sz="32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3" name="Left Arrow 22"/>
          <p:cNvSpPr/>
          <p:nvPr/>
        </p:nvSpPr>
        <p:spPr>
          <a:xfrm rot="-5400000">
            <a:off x="6705600" y="54102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00" y="3429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 =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29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7" grpId="0" animBg="1"/>
      <p:bldP spid="8" grpId="0" animBg="1"/>
      <p:bldP spid="9" grpId="0" animBg="1"/>
      <p:bldP spid="16" grpId="0" animBg="1"/>
      <p:bldP spid="17" grpId="0"/>
      <p:bldP spid="18" grpId="0" animBg="1"/>
      <p:bldP spid="19" grpId="0" animBg="1"/>
      <p:bldP spid="20" grpId="0"/>
      <p:bldP spid="22" grpId="0"/>
      <p:bldP spid="23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1000" y="914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That is, we may use a        -generic matrix L, to get </a:t>
            </a:r>
            <a:r>
              <a:rPr lang="en-US" sz="2400" b="1" i="1" dirty="0" smtClean="0"/>
              <a:t>two</a:t>
            </a:r>
            <a:r>
              <a:rPr lang="en-US" sz="2400" dirty="0" smtClean="0"/>
              <a:t> </a:t>
            </a:r>
            <a:r>
              <a:rPr lang="en-US" sz="2400" b="1" i="1" dirty="0" smtClean="0"/>
              <a:t>LR fillings, </a:t>
            </a:r>
            <a:r>
              <a:rPr lang="en-US" sz="2400" dirty="0" smtClean="0"/>
              <a:t>the first in LR(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 </a:t>
            </a:r>
            <a:r>
              <a:rPr lang="en-US" sz="2400" dirty="0" smtClean="0"/>
              <a:t>;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 as before, and a </a:t>
            </a:r>
            <a:r>
              <a:rPr lang="en-US" sz="2400" i="1" dirty="0" smtClean="0"/>
              <a:t>second </a:t>
            </a:r>
            <a:r>
              <a:rPr lang="en-US" sz="2400" dirty="0" smtClean="0"/>
              <a:t> in LR(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400" dirty="0" smtClean="0"/>
              <a:t>;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5562600" y="3124200"/>
            <a:ext cx="304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 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 }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LR(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 ,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 </a:t>
            </a:r>
            <a:r>
              <a:rPr lang="en-US" sz="2400" dirty="0" smtClean="0">
                <a:latin typeface="Calibri"/>
              </a:rPr>
              <a:t>;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 </a:t>
            </a:r>
            <a:r>
              <a:rPr lang="en-US" sz="2400" dirty="0" smtClean="0">
                <a:latin typeface="Calibri"/>
              </a:rPr>
              <a:t>)</a:t>
            </a:r>
            <a:endParaRPr lang="en-US" sz="2400" dirty="0"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 }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LR(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400" dirty="0" smtClean="0">
                <a:latin typeface="Calibri"/>
              </a:rPr>
              <a:t>;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-2400000">
            <a:off x="2963274" y="2559325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200000">
            <a:off x="4868276" y="2559326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(“left filling”)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(“right filling”)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191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(A., Whitehead, 2009): Given any matrix pair (</a:t>
            </a:r>
            <a:r>
              <a:rPr lang="en-US" sz="2000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00B0F0"/>
                </a:solidFill>
              </a:rPr>
              <a:t>N</a:t>
            </a:r>
            <a:r>
              <a:rPr lang="en-US" sz="2000" dirty="0" smtClean="0"/>
              <a:t>)                   , and any right filling associated to the orbit of the pair, there is a </a:t>
            </a:r>
            <a:r>
              <a:rPr lang="en-US" sz="2000" b="1" i="1" dirty="0" smtClean="0"/>
              <a:t>unique</a:t>
            </a:r>
            <a:r>
              <a:rPr lang="en-US" sz="2000" dirty="0" smtClean="0"/>
              <a:t> left filling also associated to the pair that is independent of the matrix realization of the filling.                                                                                                 </a:t>
            </a:r>
            <a:endParaRPr lang="en-US" sz="2000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34200" y="4267200"/>
            <a:ext cx="1079999" cy="32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6928" y="5105400"/>
            <a:ext cx="83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sz="2000" dirty="0" smtClean="0"/>
              <a:t>Further, if 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/>
              <a:t>, along with the filling, are realized by </a:t>
            </a:r>
            <a:r>
              <a:rPr lang="en-US" sz="2000" i="1" dirty="0" smtClean="0"/>
              <a:t>non-negative</a:t>
            </a:r>
            <a:r>
              <a:rPr lang="en-US" sz="2000" dirty="0" smtClean="0"/>
              <a:t> integers, this </a:t>
            </a:r>
            <a:r>
              <a:rPr lang="en-US" sz="2000" b="1" i="1" dirty="0" smtClean="0"/>
              <a:t>algebraic </a:t>
            </a:r>
            <a:r>
              <a:rPr lang="en-US" sz="2000" b="1" i="1" dirty="0" err="1" smtClean="0"/>
              <a:t>bijection</a:t>
            </a:r>
            <a:r>
              <a:rPr lang="en-US" sz="2000" b="1" i="1" dirty="0" smtClean="0"/>
              <a:t> </a:t>
            </a:r>
            <a:r>
              <a:rPr lang="en-US" sz="2000" dirty="0" smtClean="0"/>
              <a:t>of fillings is the </a:t>
            </a:r>
            <a:r>
              <a:rPr lang="en-US" sz="2000" b="1" i="1" dirty="0" smtClean="0"/>
              <a:t>same</a:t>
            </a:r>
            <a:r>
              <a:rPr lang="en-US" sz="2000" dirty="0" smtClean="0"/>
              <a:t> as the </a:t>
            </a:r>
            <a:r>
              <a:rPr lang="en-US" sz="2000" b="1" i="1" dirty="0" smtClean="0"/>
              <a:t>combinatorial </a:t>
            </a:r>
            <a:r>
              <a:rPr lang="en-US" sz="2000" b="1" i="1" dirty="0" err="1" smtClean="0"/>
              <a:t>bijection</a:t>
            </a:r>
            <a:r>
              <a:rPr lang="en-US" sz="2000" b="1" i="1" dirty="0" smtClean="0"/>
              <a:t> </a:t>
            </a:r>
            <a:r>
              <a:rPr lang="en-US" sz="2000" dirty="0" smtClean="0"/>
              <a:t>described by </a:t>
            </a:r>
            <a:r>
              <a:rPr lang="en-US" sz="2000" dirty="0" err="1" smtClean="0"/>
              <a:t>Kerber</a:t>
            </a:r>
            <a:r>
              <a:rPr lang="en-US" sz="2000" dirty="0" smtClean="0"/>
              <a:t> and James for classical LR fillings.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09600" y="4191000"/>
            <a:ext cx="82296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124200" y="990600"/>
            <a:ext cx="518400" cy="388800"/>
          </a:xfrm>
          <a:prstGeom prst="rect">
            <a:avLst/>
          </a:prstGeom>
          <a:noFill/>
          <a:ln/>
          <a:effectLst/>
        </p:spPr>
      </p:pic>
      <p:sp>
        <p:nvSpPr>
          <p:cNvPr id="20" name="Left-Right Arrow 19"/>
          <p:cNvSpPr/>
          <p:nvPr/>
        </p:nvSpPr>
        <p:spPr>
          <a:xfrm>
            <a:off x="3913632" y="3200400"/>
            <a:ext cx="1219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24600" y="220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“content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>
                <a:latin typeface="cmmi10"/>
              </a:rPr>
              <a:t> 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20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“content 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21" name="Freeform 20"/>
          <p:cNvSpPr/>
          <p:nvPr/>
        </p:nvSpPr>
        <p:spPr>
          <a:xfrm>
            <a:off x="6909516" y="2614411"/>
            <a:ext cx="495836" cy="502276"/>
          </a:xfrm>
          <a:custGeom>
            <a:avLst/>
            <a:gdLst>
              <a:gd name="connsiteX0" fmla="*/ 45076 w 495836"/>
              <a:gd name="connsiteY0" fmla="*/ 0 h 502276"/>
              <a:gd name="connsiteX1" fmla="*/ 45076 w 495836"/>
              <a:gd name="connsiteY1" fmla="*/ 154547 h 502276"/>
              <a:gd name="connsiteX2" fmla="*/ 315532 w 495836"/>
              <a:gd name="connsiteY2" fmla="*/ 309093 h 502276"/>
              <a:gd name="connsiteX3" fmla="*/ 495836 w 495836"/>
              <a:gd name="connsiteY3" fmla="*/ 502276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836" h="502276">
                <a:moveTo>
                  <a:pt x="45076" y="0"/>
                </a:moveTo>
                <a:cubicBezTo>
                  <a:pt x="22538" y="51516"/>
                  <a:pt x="0" y="103032"/>
                  <a:pt x="45076" y="154547"/>
                </a:cubicBezTo>
                <a:cubicBezTo>
                  <a:pt x="90152" y="206063"/>
                  <a:pt x="240405" y="251138"/>
                  <a:pt x="315532" y="309093"/>
                </a:cubicBezTo>
                <a:cubicBezTo>
                  <a:pt x="390659" y="367048"/>
                  <a:pt x="443247" y="434662"/>
                  <a:pt x="495836" y="502276"/>
                </a:cubicBezTo>
              </a:path>
            </a:pathLst>
          </a:cu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223753" y="2678806"/>
            <a:ext cx="596720" cy="540912"/>
          </a:xfrm>
          <a:custGeom>
            <a:avLst/>
            <a:gdLst>
              <a:gd name="connsiteX0" fmla="*/ 55808 w 596720"/>
              <a:gd name="connsiteY0" fmla="*/ 0 h 540912"/>
              <a:gd name="connsiteX1" fmla="*/ 55808 w 596720"/>
              <a:gd name="connsiteY1" fmla="*/ 218940 h 540912"/>
              <a:gd name="connsiteX2" fmla="*/ 390658 w 596720"/>
              <a:gd name="connsiteY2" fmla="*/ 412124 h 540912"/>
              <a:gd name="connsiteX3" fmla="*/ 545205 w 596720"/>
              <a:gd name="connsiteY3" fmla="*/ 450760 h 540912"/>
              <a:gd name="connsiteX4" fmla="*/ 596720 w 596720"/>
              <a:gd name="connsiteY4" fmla="*/ 540912 h 54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20" h="540912">
                <a:moveTo>
                  <a:pt x="55808" y="0"/>
                </a:moveTo>
                <a:cubicBezTo>
                  <a:pt x="27904" y="75126"/>
                  <a:pt x="0" y="150253"/>
                  <a:pt x="55808" y="218940"/>
                </a:cubicBezTo>
                <a:cubicBezTo>
                  <a:pt x="111616" y="287627"/>
                  <a:pt x="309092" y="373487"/>
                  <a:pt x="390658" y="412124"/>
                </a:cubicBezTo>
                <a:cubicBezTo>
                  <a:pt x="472224" y="450761"/>
                  <a:pt x="510861" y="429295"/>
                  <a:pt x="545205" y="450760"/>
                </a:cubicBezTo>
                <a:cubicBezTo>
                  <a:pt x="579549" y="472225"/>
                  <a:pt x="588134" y="506568"/>
                  <a:pt x="596720" y="540912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46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5" grpId="0"/>
      <p:bldP spid="16" grpId="0" animBg="1"/>
      <p:bldP spid="20" grpId="0" animBg="1"/>
      <p:bldP spid="17" grpId="0"/>
      <p:bldP spid="18" grpId="0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 </a:t>
            </a:r>
            <a:r>
              <a:rPr lang="en-US" sz="2400" dirty="0" smtClean="0"/>
              <a:t>(A., Whitehead, 2009) : In terms of hives, this </a:t>
            </a:r>
            <a:r>
              <a:rPr lang="en-US" sz="2400" dirty="0" err="1" smtClean="0"/>
              <a:t>bijection</a:t>
            </a:r>
            <a:r>
              <a:rPr lang="en-US" sz="2400" dirty="0" smtClean="0"/>
              <a:t> on         fillings and matrix pairs:</a:t>
            </a:r>
            <a:endParaRPr lang="en-US" sz="2400" dirty="0"/>
          </a:p>
        </p:txBody>
      </p:sp>
      <p:pic>
        <p:nvPicPr>
          <p:cNvPr id="3" name="Picture 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066800" y="3581400"/>
            <a:ext cx="2096315" cy="1622954"/>
          </a:xfrm>
          <a:prstGeom prst="rect">
            <a:avLst/>
          </a:prstGeom>
          <a:noFill/>
          <a:ln/>
          <a:effectLst/>
        </p:spPr>
      </p:pic>
      <p:sp>
        <p:nvSpPr>
          <p:cNvPr id="4" name="TextBox 3"/>
          <p:cNvSpPr txBox="1"/>
          <p:nvPr/>
        </p:nvSpPr>
        <p:spPr>
          <a:xfrm>
            <a:off x="2971800" y="3810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into one of the form:</a:t>
            </a:r>
            <a:endParaRPr lang="en-US" sz="2400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5562600" y="3581400"/>
            <a:ext cx="2093313" cy="1671274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5410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that, in particular, this new hive is </a:t>
            </a:r>
            <a:r>
              <a:rPr lang="en-US" sz="2400" i="1" dirty="0" smtClean="0"/>
              <a:t>not</a:t>
            </a:r>
            <a:r>
              <a:rPr lang="en-US" sz="2400" dirty="0" smtClean="0"/>
              <a:t> obtainable by any of the </a:t>
            </a:r>
            <a:r>
              <a:rPr lang="en-US" sz="2400" dirty="0" smtClean="0">
                <a:latin typeface="Calibri"/>
              </a:rPr>
              <a:t>S</a:t>
            </a:r>
            <a:r>
              <a:rPr lang="en-US" sz="2400" baseline="-25000" dirty="0" smtClean="0">
                <a:latin typeface="Calibri"/>
              </a:rPr>
              <a:t>3</a:t>
            </a:r>
            <a:r>
              <a:rPr lang="en-US" sz="2400" dirty="0" smtClean="0"/>
              <a:t> symmetries found earlier.</a:t>
            </a:r>
            <a:endParaRPr lang="en-US" sz="2400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14600" y="762000"/>
            <a:ext cx="450000" cy="270000"/>
          </a:xfrm>
          <a:prstGeom prst="rect">
            <a:avLst/>
          </a:prstGeom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5257800" y="1371600"/>
            <a:ext cx="3231900" cy="93960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371600"/>
            <a:ext cx="3231900" cy="93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2362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yields a </a:t>
            </a:r>
            <a:r>
              <a:rPr lang="en-US" sz="2400" i="1" dirty="0" smtClean="0"/>
              <a:t>new</a:t>
            </a:r>
            <a:r>
              <a:rPr lang="en-US" sz="2400" dirty="0" smtClean="0"/>
              <a:t> involution on hives, (which we can describe independently of the filling) taking each hive of the form:</a:t>
            </a:r>
            <a:endParaRPr lang="en-US" sz="2400" dirty="0"/>
          </a:p>
        </p:txBody>
      </p:sp>
      <p:sp>
        <p:nvSpPr>
          <p:cNvPr id="13" name="Left-Right Arrow 12"/>
          <p:cNvSpPr/>
          <p:nvPr/>
        </p:nvSpPr>
        <p:spPr>
          <a:xfrm>
            <a:off x="4114800" y="1752600"/>
            <a:ext cx="609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1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24285" y="457200"/>
            <a:ext cx="8803270" cy="1648669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648200" y="2895600"/>
            <a:ext cx="3008982" cy="1220426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81000" y="2895600"/>
            <a:ext cx="4122573" cy="1228443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73954" y="533400"/>
            <a:ext cx="8869607" cy="164645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304800" y="2895600"/>
            <a:ext cx="4197846" cy="1220426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48200" y="2895600"/>
            <a:ext cx="4201470" cy="1221480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838200" y="3657600"/>
            <a:ext cx="228600" cy="11430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38200" y="4495800"/>
            <a:ext cx="198000" cy="216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III. From Matrix Pairs to LR Fillings and Hives</a:t>
            </a:r>
            <a:endParaRPr lang="en-US" sz="2400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715000"/>
            <a:ext cx="350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There’s a nice description of the scalar shift of a hive, too!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71600" y="2286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(Left) LR Filling: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2286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(Right) LR Filling: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4267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Scalar shift on the right only shifts the </a:t>
            </a:r>
            <a:r>
              <a:rPr lang="en-US" sz="2000" i="1" dirty="0" smtClean="0"/>
              <a:t>edge parts </a:t>
            </a:r>
            <a:r>
              <a:rPr lang="en-US" sz="2000" dirty="0" smtClean="0"/>
              <a:t>of the Right Filling</a:t>
            </a:r>
            <a:endParaRPr lang="en-US" sz="20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" y="4648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Left Filling is unchanged, though the </a:t>
            </a:r>
            <a:r>
              <a:rPr lang="en-US" sz="2000" i="1" dirty="0" smtClean="0"/>
              <a:t>origin</a:t>
            </a:r>
            <a:r>
              <a:rPr lang="en-US" sz="2000" dirty="0" smtClean="0"/>
              <a:t> is shifted.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410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scalar shifts of the left member, these phenomena are reversed.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0" y="4876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</a:t>
            </a:r>
            <a:r>
              <a:rPr lang="en-US" sz="2000" dirty="0" smtClean="0"/>
              <a:t>– </a:t>
            </a:r>
            <a:r>
              <a:rPr lang="en-US" sz="2000" i="1" dirty="0" smtClean="0"/>
              <a:t>Interior parts are invariant under scalar shifts.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3657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Content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endParaRPr lang="en-US" sz="2000" dirty="0">
              <a:solidFill>
                <a:srgbClr val="00B0F0"/>
              </a:solidFill>
              <a:latin typeface="cmmi1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727324" y="3400023"/>
            <a:ext cx="577402" cy="360608"/>
          </a:xfrm>
          <a:custGeom>
            <a:avLst/>
            <a:gdLst>
              <a:gd name="connsiteX0" fmla="*/ 553791 w 577402"/>
              <a:gd name="connsiteY0" fmla="*/ 360608 h 360608"/>
              <a:gd name="connsiteX1" fmla="*/ 566670 w 577402"/>
              <a:gd name="connsiteY1" fmla="*/ 218940 h 360608"/>
              <a:gd name="connsiteX2" fmla="*/ 489397 w 577402"/>
              <a:gd name="connsiteY2" fmla="*/ 64394 h 360608"/>
              <a:gd name="connsiteX3" fmla="*/ 257577 w 577402"/>
              <a:gd name="connsiteY3" fmla="*/ 12878 h 360608"/>
              <a:gd name="connsiteX4" fmla="*/ 0 w 577402"/>
              <a:gd name="connsiteY4" fmla="*/ 0 h 3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402" h="360608">
                <a:moveTo>
                  <a:pt x="553791" y="360608"/>
                </a:moveTo>
                <a:cubicBezTo>
                  <a:pt x="565596" y="314458"/>
                  <a:pt x="577402" y="268309"/>
                  <a:pt x="566670" y="218940"/>
                </a:cubicBezTo>
                <a:cubicBezTo>
                  <a:pt x="555938" y="169571"/>
                  <a:pt x="540912" y="98738"/>
                  <a:pt x="489397" y="64394"/>
                </a:cubicBezTo>
                <a:cubicBezTo>
                  <a:pt x="437882" y="30050"/>
                  <a:pt x="339143" y="23610"/>
                  <a:pt x="257577" y="12878"/>
                </a:cubicBezTo>
                <a:cubicBezTo>
                  <a:pt x="176011" y="2146"/>
                  <a:pt x="88005" y="1073"/>
                  <a:pt x="0" y="0"/>
                </a:cubicBezTo>
              </a:path>
            </a:pathLst>
          </a:cu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209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“Base”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endParaRPr lang="en-US" sz="2000" dirty="0">
              <a:solidFill>
                <a:srgbClr val="00B0F0"/>
              </a:solidFill>
              <a:latin typeface="cmmi1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33966" y="2511380"/>
            <a:ext cx="731950" cy="270457"/>
          </a:xfrm>
          <a:custGeom>
            <a:avLst/>
            <a:gdLst>
              <a:gd name="connsiteX0" fmla="*/ 23611 w 731950"/>
              <a:gd name="connsiteY0" fmla="*/ 0 h 270457"/>
              <a:gd name="connsiteX1" fmla="*/ 23611 w 731950"/>
              <a:gd name="connsiteY1" fmla="*/ 167426 h 270457"/>
              <a:gd name="connsiteX2" fmla="*/ 165279 w 731950"/>
              <a:gd name="connsiteY2" fmla="*/ 257578 h 270457"/>
              <a:gd name="connsiteX3" fmla="*/ 358462 w 731950"/>
              <a:gd name="connsiteY3" fmla="*/ 128789 h 270457"/>
              <a:gd name="connsiteX4" fmla="*/ 474372 w 731950"/>
              <a:gd name="connsiteY4" fmla="*/ 25758 h 270457"/>
              <a:gd name="connsiteX5" fmla="*/ 693313 w 731950"/>
              <a:gd name="connsiteY5" fmla="*/ 64395 h 270457"/>
              <a:gd name="connsiteX6" fmla="*/ 706192 w 731950"/>
              <a:gd name="connsiteY6" fmla="*/ 270457 h 27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50" h="270457">
                <a:moveTo>
                  <a:pt x="23611" y="0"/>
                </a:moveTo>
                <a:cubicBezTo>
                  <a:pt x="11805" y="62248"/>
                  <a:pt x="0" y="124496"/>
                  <a:pt x="23611" y="167426"/>
                </a:cubicBezTo>
                <a:cubicBezTo>
                  <a:pt x="47222" y="210356"/>
                  <a:pt x="109471" y="264018"/>
                  <a:pt x="165279" y="257578"/>
                </a:cubicBezTo>
                <a:cubicBezTo>
                  <a:pt x="221088" y="251139"/>
                  <a:pt x="306946" y="167426"/>
                  <a:pt x="358462" y="128789"/>
                </a:cubicBezTo>
                <a:cubicBezTo>
                  <a:pt x="409978" y="90152"/>
                  <a:pt x="418564" y="36490"/>
                  <a:pt x="474372" y="25758"/>
                </a:cubicBezTo>
                <a:cubicBezTo>
                  <a:pt x="530180" y="15026"/>
                  <a:pt x="654676" y="23612"/>
                  <a:pt x="693313" y="64395"/>
                </a:cubicBezTo>
                <a:cubicBezTo>
                  <a:pt x="731950" y="105178"/>
                  <a:pt x="719071" y="187817"/>
                  <a:pt x="706192" y="270457"/>
                </a:cubicBezTo>
              </a:path>
            </a:pathLst>
          </a:cu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675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/>
      <p:bldP spid="31" grpId="0"/>
      <p:bldP spid="36" grpId="0"/>
      <p:bldP spid="38" grpId="0"/>
      <p:bldP spid="40" grpId="0"/>
      <p:bldP spid="46" grpId="0"/>
      <p:bldP spid="18" grpId="0"/>
      <p:bldP spid="19" grpId="0" animBg="1"/>
      <p:bldP spid="20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2400" y="76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5181600" y="3124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LR Filling of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/>
              <a:t> / 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000" dirty="0" smtClean="0"/>
              <a:t> with content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endParaRPr lang="en-US" sz="2000" dirty="0">
              <a:solidFill>
                <a:srgbClr val="00B0F0"/>
              </a:solidFill>
              <a:latin typeface="cmmi1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124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LR Filling of </a:t>
            </a:r>
            <a:r>
              <a:rPr lang="en-US" sz="20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000" dirty="0" smtClean="0"/>
              <a:t> /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dirty="0" smtClean="0"/>
              <a:t> with content </a:t>
            </a:r>
            <a:r>
              <a:rPr lang="en-US" sz="2000" dirty="0" smtClean="0">
                <a:solidFill>
                  <a:srgbClr val="FF0000"/>
                </a:solidFill>
                <a:latin typeface="cmmi10"/>
              </a:rPr>
              <a:t>¹</a:t>
            </a:r>
            <a:endParaRPr lang="en-US" sz="2000" dirty="0">
              <a:solidFill>
                <a:srgbClr val="FF0000"/>
              </a:solidFill>
              <a:latin typeface="cmmi10"/>
            </a:endParaRPr>
          </a:p>
        </p:txBody>
      </p:sp>
      <p:sp>
        <p:nvSpPr>
          <p:cNvPr id="9" name="Left Arrow 8"/>
          <p:cNvSpPr/>
          <p:nvPr/>
        </p:nvSpPr>
        <p:spPr>
          <a:xfrm rot="-2400000">
            <a:off x="2963274" y="2559325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3200000">
            <a:off x="4868274" y="2559325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3581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(“left filling”)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(“right filling”)</a:t>
            </a:r>
            <a:endParaRPr lang="en-US" dirty="0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810000" y="1600200"/>
            <a:ext cx="1314000" cy="522000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4297680" y="1219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838200" y="4038600"/>
            <a:ext cx="2154600" cy="626400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867400" y="3962400"/>
            <a:ext cx="2154600" cy="626400"/>
          </a:xfrm>
          <a:prstGeom prst="rect">
            <a:avLst/>
          </a:prstGeom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6172200" y="4953000"/>
            <a:ext cx="1227600" cy="95040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1295400" y="4876800"/>
            <a:ext cx="1227600" cy="98010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5638800" y="4191000"/>
            <a:ext cx="613800" cy="51480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4343400" y="3733800"/>
            <a:ext cx="1386000" cy="298800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5638800" y="4953000"/>
            <a:ext cx="613800" cy="490050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4495800" y="5181600"/>
            <a:ext cx="1029600" cy="298800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6477000" y="5410200"/>
            <a:ext cx="613800" cy="490050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6400800" y="5943600"/>
            <a:ext cx="1077300" cy="313200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7315200" y="4953000"/>
            <a:ext cx="613800" cy="499950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8001000" y="5181600"/>
            <a:ext cx="1018800" cy="29340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7315200" y="4114800"/>
            <a:ext cx="613800" cy="490050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7467600" y="3657600"/>
            <a:ext cx="1447200" cy="31320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762000" y="4267200"/>
            <a:ext cx="612043" cy="488647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/>
          <a:stretch>
            <a:fillRect/>
          </a:stretch>
        </p:blipFill>
        <p:spPr bwMode="auto">
          <a:xfrm>
            <a:off x="762000" y="5029200"/>
            <a:ext cx="612921" cy="499234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/>
          <a:stretch>
            <a:fillRect/>
          </a:stretch>
        </p:blipFill>
        <p:spPr bwMode="auto">
          <a:xfrm>
            <a:off x="1600200" y="5486400"/>
            <a:ext cx="612921" cy="489348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/>
          <a:stretch>
            <a:fillRect/>
          </a:stretch>
        </p:blipFill>
        <p:spPr bwMode="auto">
          <a:xfrm>
            <a:off x="2515039" y="5105400"/>
            <a:ext cx="612921" cy="489348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/>
          <a:stretch>
            <a:fillRect/>
          </a:stretch>
        </p:blipFill>
        <p:spPr bwMode="auto">
          <a:xfrm>
            <a:off x="2438839" y="4267200"/>
            <a:ext cx="612921" cy="499234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419" y="3810000"/>
            <a:ext cx="1385160" cy="298619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/>
          <a:stretch>
            <a:fillRect/>
          </a:stretch>
        </p:blipFill>
        <p:spPr bwMode="auto">
          <a:xfrm>
            <a:off x="819" y="5638800"/>
            <a:ext cx="1027962" cy="298325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1372065" y="6096000"/>
            <a:ext cx="1076370" cy="312930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/>
          <a:stretch>
            <a:fillRect/>
          </a:stretch>
        </p:blipFill>
        <p:spPr bwMode="auto">
          <a:xfrm>
            <a:off x="3200400" y="5181600"/>
            <a:ext cx="1019060" cy="293475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2819699" y="3733800"/>
            <a:ext cx="1446600" cy="313070"/>
          </a:xfrm>
          <a:prstGeom prst="rect">
            <a:avLst/>
          </a:prstGeom>
          <a:noFill/>
          <a:ln/>
          <a:effectLst/>
        </p:spPr>
      </p:pic>
      <p:sp>
        <p:nvSpPr>
          <p:cNvPr id="37" name="TextBox 36"/>
          <p:cNvSpPr txBox="1"/>
          <p:nvPr/>
        </p:nvSpPr>
        <p:spPr>
          <a:xfrm>
            <a:off x="5562600" y="1219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…where both sides are related by the “left-right” LR </a:t>
            </a:r>
            <a:r>
              <a:rPr lang="en-US" dirty="0" err="1" smtClean="0"/>
              <a:t>bijections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175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Then, by the hive symmetries, we obtain the related fillings: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9600" y="15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interest is not so much in counting fillings of a given type, but to understand the interconnections between seemingly different fillings, and the objects that relate them.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36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435 L -0.00104 -0.1343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6545 L -0.00104 -0.156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62627E-6 L -0.00035 -0.204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067E-7 L 3.33333E-6 -0.2109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 animBg="1"/>
      <p:bldP spid="10" grpId="0" animBg="1"/>
      <p:bldP spid="11" grpId="0"/>
      <p:bldP spid="11" grpId="1"/>
      <p:bldP spid="12" grpId="0"/>
      <p:bldP spid="12" grpId="1"/>
      <p:bldP spid="19" grpId="0" animBg="1"/>
      <p:bldP spid="37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343400" y="3200400"/>
            <a:ext cx="4676400" cy="3056400"/>
            <a:chOff x="4343400" y="3200400"/>
            <a:chExt cx="4676400" cy="3056400"/>
          </a:xfrm>
        </p:grpSpPr>
        <p:grpSp>
          <p:nvGrpSpPr>
            <p:cNvPr id="72" name="Group 71"/>
            <p:cNvGrpSpPr/>
            <p:nvPr/>
          </p:nvGrpSpPr>
          <p:grpSpPr>
            <a:xfrm>
              <a:off x="4343400" y="3733800"/>
              <a:ext cx="1386000" cy="1746600"/>
              <a:chOff x="4343400" y="3733800"/>
              <a:chExt cx="1386000" cy="1746600"/>
            </a:xfrm>
          </p:grpSpPr>
          <p:pic>
            <p:nvPicPr>
              <p:cNvPr id="25" name="Picture 24" descr="TP_tmp.emf"/>
              <p:cNvPicPr>
                <a:picLocks noChangeAspect="1"/>
              </p:cNvPicPr>
              <p:nvPr>
                <p:custDataLst>
                  <p:tags r:id="rId64"/>
                </p:custDataLst>
              </p:nvPr>
            </p:nvPicPr>
            <p:blipFill>
              <a:blip r:embed="rId67"/>
              <a:stretch>
                <a:fillRect/>
              </a:stretch>
            </p:blipFill>
            <p:spPr bwMode="auto">
              <a:xfrm>
                <a:off x="4343400" y="3733800"/>
                <a:ext cx="1386000" cy="2988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7" name="Picture 26" descr="TP_tmp.emf"/>
              <p:cNvPicPr>
                <a:picLocks noChangeAspect="1"/>
              </p:cNvPicPr>
              <p:nvPr>
                <p:custDataLst>
                  <p:tags r:id="rId65"/>
                </p:custDataLst>
              </p:nvPr>
            </p:nvPicPr>
            <p:blipFill>
              <a:blip r:embed="rId68"/>
              <a:stretch>
                <a:fillRect/>
              </a:stretch>
            </p:blipFill>
            <p:spPr bwMode="auto">
              <a:xfrm>
                <a:off x="4495800" y="5181600"/>
                <a:ext cx="1029600" cy="298800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69"/>
            <a:stretch>
              <a:fillRect/>
            </a:stretch>
          </p:blipFill>
          <p:spPr bwMode="auto">
            <a:xfrm>
              <a:off x="8001000" y="5181600"/>
              <a:ext cx="1018800" cy="293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70"/>
            <a:stretch>
              <a:fillRect/>
            </a:stretch>
          </p:blipFill>
          <p:spPr>
            <a:xfrm>
              <a:off x="6400800" y="3200400"/>
              <a:ext cx="1077300" cy="313200"/>
            </a:xfrm>
            <a:prstGeom prst="rect">
              <a:avLst/>
            </a:prstGeom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71"/>
            <a:stretch>
              <a:fillRect/>
            </a:stretch>
          </p:blipFill>
          <p:spPr bwMode="auto">
            <a:xfrm>
              <a:off x="6477000" y="3733800"/>
              <a:ext cx="613800" cy="475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57"/>
              </p:custDataLst>
            </p:nvPr>
          </p:nvPicPr>
          <p:blipFill>
            <a:blip r:embed="rId72"/>
            <a:stretch>
              <a:fillRect/>
            </a:stretch>
          </p:blipFill>
          <p:spPr bwMode="auto">
            <a:xfrm>
              <a:off x="5638800" y="4191000"/>
              <a:ext cx="613800" cy="51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73"/>
            <a:stretch>
              <a:fillRect/>
            </a:stretch>
          </p:blipFill>
          <p:spPr bwMode="auto">
            <a:xfrm>
              <a:off x="5638800" y="49530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74"/>
            <a:stretch>
              <a:fillRect/>
            </a:stretch>
          </p:blipFill>
          <p:spPr bwMode="auto">
            <a:xfrm>
              <a:off x="6477000" y="54102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75"/>
            <a:stretch>
              <a:fillRect/>
            </a:stretch>
          </p:blipFill>
          <p:spPr bwMode="auto">
            <a:xfrm>
              <a:off x="6400800" y="5943600"/>
              <a:ext cx="1077300" cy="313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76"/>
            <a:stretch>
              <a:fillRect/>
            </a:stretch>
          </p:blipFill>
          <p:spPr bwMode="auto">
            <a:xfrm>
              <a:off x="7315200" y="4953000"/>
              <a:ext cx="613800" cy="499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77"/>
            <a:stretch>
              <a:fillRect/>
            </a:stretch>
          </p:blipFill>
          <p:spPr bwMode="auto">
            <a:xfrm>
              <a:off x="7315200" y="41148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P_tmp.emf"/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78"/>
            <a:stretch>
              <a:fillRect/>
            </a:stretch>
          </p:blipFill>
          <p:spPr bwMode="auto">
            <a:xfrm>
              <a:off x="7467600" y="3657600"/>
              <a:ext cx="1447200" cy="31320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3962400" y="76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Left Arrow 9"/>
          <p:cNvSpPr/>
          <p:nvPr/>
        </p:nvSpPr>
        <p:spPr>
          <a:xfrm rot="13200000">
            <a:off x="4868274" y="2559325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9"/>
          <a:stretch>
            <a:fillRect/>
          </a:stretch>
        </p:blipFill>
        <p:spPr>
          <a:xfrm>
            <a:off x="3810000" y="1600200"/>
            <a:ext cx="1314000" cy="522000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4297680" y="1219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0" y="3124200"/>
            <a:ext cx="4265880" cy="3284730"/>
            <a:chOff x="419" y="3124200"/>
            <a:chExt cx="4265880" cy="3284730"/>
          </a:xfrm>
        </p:grpSpPr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80"/>
            <a:stretch>
              <a:fillRect/>
            </a:stretch>
          </p:blipFill>
          <p:spPr bwMode="auto">
            <a:xfrm>
              <a:off x="419" y="3810000"/>
              <a:ext cx="1385160" cy="2986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Picture 47" descr="TP_tmp.emf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81"/>
            <a:stretch>
              <a:fillRect/>
            </a:stretch>
          </p:blipFill>
          <p:spPr bwMode="auto">
            <a:xfrm>
              <a:off x="819" y="5638800"/>
              <a:ext cx="1027962" cy="2983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.emf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82"/>
            <a:stretch>
              <a:fillRect/>
            </a:stretch>
          </p:blipFill>
          <p:spPr bwMode="auto">
            <a:xfrm>
              <a:off x="1372019" y="3124200"/>
              <a:ext cx="1077300" cy="313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Picture 22" descr="TP_tmp.emf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83"/>
            <a:stretch>
              <a:fillRect/>
            </a:stretch>
          </p:blipFill>
          <p:spPr bwMode="auto">
            <a:xfrm>
              <a:off x="1600619" y="37338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84"/>
            <a:stretch>
              <a:fillRect/>
            </a:stretch>
          </p:blipFill>
          <p:spPr bwMode="auto">
            <a:xfrm>
              <a:off x="762000" y="4267200"/>
              <a:ext cx="612043" cy="48864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85"/>
            <a:stretch>
              <a:fillRect/>
            </a:stretch>
          </p:blipFill>
          <p:spPr bwMode="auto">
            <a:xfrm>
              <a:off x="762000" y="5029200"/>
              <a:ext cx="612921" cy="4992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86"/>
            <a:stretch>
              <a:fillRect/>
            </a:stretch>
          </p:blipFill>
          <p:spPr bwMode="auto">
            <a:xfrm>
              <a:off x="1600200" y="5486400"/>
              <a:ext cx="612921" cy="4893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87"/>
            <a:stretch>
              <a:fillRect/>
            </a:stretch>
          </p:blipFill>
          <p:spPr bwMode="auto">
            <a:xfrm>
              <a:off x="2515039" y="5105400"/>
              <a:ext cx="612921" cy="4893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Picture 43" descr="TP_tmp.emf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88"/>
            <a:stretch>
              <a:fillRect/>
            </a:stretch>
          </p:blipFill>
          <p:spPr bwMode="auto">
            <a:xfrm>
              <a:off x="2438839" y="4267200"/>
              <a:ext cx="612921" cy="4992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89"/>
            <a:stretch>
              <a:fillRect/>
            </a:stretch>
          </p:blipFill>
          <p:spPr bwMode="auto">
            <a:xfrm>
              <a:off x="1372065" y="6096000"/>
              <a:ext cx="1076370" cy="3129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90"/>
            <a:stretch>
              <a:fillRect/>
            </a:stretch>
          </p:blipFill>
          <p:spPr bwMode="auto">
            <a:xfrm>
              <a:off x="3200400" y="5181600"/>
              <a:ext cx="1019060" cy="2934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91"/>
            <a:stretch>
              <a:fillRect/>
            </a:stretch>
          </p:blipFill>
          <p:spPr bwMode="auto">
            <a:xfrm>
              <a:off x="2819699" y="3733800"/>
              <a:ext cx="1446600" cy="31307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4191000" y="4953000"/>
            <a:ext cx="2338201" cy="1528200"/>
            <a:chOff x="4343400" y="3200400"/>
            <a:chExt cx="4676400" cy="3056400"/>
          </a:xfrm>
        </p:grpSpPr>
        <p:grpSp>
          <p:nvGrpSpPr>
            <p:cNvPr id="76" name="Group 71"/>
            <p:cNvGrpSpPr/>
            <p:nvPr/>
          </p:nvGrpSpPr>
          <p:grpSpPr>
            <a:xfrm>
              <a:off x="4343400" y="3733800"/>
              <a:ext cx="1386000" cy="1746600"/>
              <a:chOff x="4343400" y="3733800"/>
              <a:chExt cx="1386000" cy="1746600"/>
            </a:xfrm>
          </p:grpSpPr>
          <p:pic>
            <p:nvPicPr>
              <p:cNvPr id="87" name="Picture 86" descr="TP_tmp.emf"/>
              <p:cNvPicPr>
                <a:picLocks noChangeAspect="1"/>
              </p:cNvPicPr>
              <p:nvPr>
                <p:custDataLst>
                  <p:tags r:id="rId40"/>
                </p:custDataLst>
              </p:nvPr>
            </p:nvPicPr>
            <p:blipFill>
              <a:blip r:embed="rId67"/>
              <a:stretch>
                <a:fillRect/>
              </a:stretch>
            </p:blipFill>
            <p:spPr bwMode="auto">
              <a:xfrm>
                <a:off x="4343400" y="3733800"/>
                <a:ext cx="1386000" cy="2988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8" name="Picture 87" descr="TP_tmp.emf"/>
              <p:cNvPicPr>
                <a:picLocks noChangeAspect="1"/>
              </p:cNvPicPr>
              <p:nvPr>
                <p:custDataLst>
                  <p:tags r:id="rId41"/>
                </p:custDataLst>
              </p:nvPr>
            </p:nvPicPr>
            <p:blipFill>
              <a:blip r:embed="rId68"/>
              <a:stretch>
                <a:fillRect/>
              </a:stretch>
            </p:blipFill>
            <p:spPr bwMode="auto">
              <a:xfrm>
                <a:off x="4495800" y="5181600"/>
                <a:ext cx="1029600" cy="298800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77" name="Picture 76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9"/>
            <a:stretch>
              <a:fillRect/>
            </a:stretch>
          </p:blipFill>
          <p:spPr bwMode="auto">
            <a:xfrm>
              <a:off x="8001000" y="5181600"/>
              <a:ext cx="1018800" cy="293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8" name="Picture 77" descr="TP_tmp.emf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0"/>
            <a:stretch>
              <a:fillRect/>
            </a:stretch>
          </p:blipFill>
          <p:spPr>
            <a:xfrm>
              <a:off x="6400800" y="3200400"/>
              <a:ext cx="1077300" cy="313200"/>
            </a:xfrm>
            <a:prstGeom prst="rect">
              <a:avLst/>
            </a:prstGeom>
          </p:spPr>
        </p:pic>
        <p:pic>
          <p:nvPicPr>
            <p:cNvPr id="79" name="Picture 78" descr="TP_tmp.emf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1"/>
            <a:stretch>
              <a:fillRect/>
            </a:stretch>
          </p:blipFill>
          <p:spPr bwMode="auto">
            <a:xfrm>
              <a:off x="6477000" y="3733800"/>
              <a:ext cx="613800" cy="475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72"/>
            <a:stretch>
              <a:fillRect/>
            </a:stretch>
          </p:blipFill>
          <p:spPr bwMode="auto">
            <a:xfrm>
              <a:off x="5638800" y="4191000"/>
              <a:ext cx="613800" cy="51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Picture 80" descr="TP_tmp.emf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3"/>
            <a:stretch>
              <a:fillRect/>
            </a:stretch>
          </p:blipFill>
          <p:spPr bwMode="auto">
            <a:xfrm>
              <a:off x="5638800" y="49530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Picture 81" descr="TP_tmp.emf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4"/>
            <a:stretch>
              <a:fillRect/>
            </a:stretch>
          </p:blipFill>
          <p:spPr bwMode="auto">
            <a:xfrm>
              <a:off x="6477000" y="54102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3" name="Picture 82" descr="TP_tmp.emf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5"/>
            <a:stretch>
              <a:fillRect/>
            </a:stretch>
          </p:blipFill>
          <p:spPr bwMode="auto">
            <a:xfrm>
              <a:off x="6400800" y="5943600"/>
              <a:ext cx="1077300" cy="313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Picture 83" descr="TP_tmp.emf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6"/>
            <a:stretch>
              <a:fillRect/>
            </a:stretch>
          </p:blipFill>
          <p:spPr bwMode="auto">
            <a:xfrm>
              <a:off x="7315200" y="4953000"/>
              <a:ext cx="613800" cy="499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7"/>
            <a:stretch>
              <a:fillRect/>
            </a:stretch>
          </p:blipFill>
          <p:spPr bwMode="auto">
            <a:xfrm>
              <a:off x="7315200" y="41148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8"/>
            <a:stretch>
              <a:fillRect/>
            </a:stretch>
          </p:blipFill>
          <p:spPr bwMode="auto">
            <a:xfrm>
              <a:off x="7467600" y="3657600"/>
              <a:ext cx="1447200" cy="31320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1447800" y="4800600"/>
            <a:ext cx="2338201" cy="1528200"/>
            <a:chOff x="4343400" y="3200400"/>
            <a:chExt cx="4676400" cy="3056400"/>
          </a:xfrm>
        </p:grpSpPr>
        <p:grpSp>
          <p:nvGrpSpPr>
            <p:cNvPr id="90" name="Group 71"/>
            <p:cNvGrpSpPr/>
            <p:nvPr/>
          </p:nvGrpSpPr>
          <p:grpSpPr>
            <a:xfrm>
              <a:off x="4343400" y="3733800"/>
              <a:ext cx="1386000" cy="1746600"/>
              <a:chOff x="4343400" y="3733800"/>
              <a:chExt cx="1386000" cy="1746600"/>
            </a:xfrm>
          </p:grpSpPr>
          <p:pic>
            <p:nvPicPr>
              <p:cNvPr id="101" name="Picture 100" descr="TP_tmp.emf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67"/>
              <a:stretch>
                <a:fillRect/>
              </a:stretch>
            </p:blipFill>
            <p:spPr bwMode="auto">
              <a:xfrm>
                <a:off x="4343400" y="3733800"/>
                <a:ext cx="1386000" cy="2988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02" name="Picture 101" descr="TP_tmp.emf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68"/>
              <a:stretch>
                <a:fillRect/>
              </a:stretch>
            </p:blipFill>
            <p:spPr bwMode="auto">
              <a:xfrm>
                <a:off x="4495800" y="5181600"/>
                <a:ext cx="1029600" cy="298800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91" name="Picture 90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9"/>
            <a:stretch>
              <a:fillRect/>
            </a:stretch>
          </p:blipFill>
          <p:spPr bwMode="auto">
            <a:xfrm>
              <a:off x="8001000" y="5181600"/>
              <a:ext cx="1018800" cy="293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Picture 91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70"/>
            <a:stretch>
              <a:fillRect/>
            </a:stretch>
          </p:blipFill>
          <p:spPr>
            <a:xfrm>
              <a:off x="6400800" y="3200400"/>
              <a:ext cx="1077300" cy="313200"/>
            </a:xfrm>
            <a:prstGeom prst="rect">
              <a:avLst/>
            </a:prstGeom>
          </p:spPr>
        </p:pic>
        <p:pic>
          <p:nvPicPr>
            <p:cNvPr id="93" name="Picture 92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1"/>
            <a:stretch>
              <a:fillRect/>
            </a:stretch>
          </p:blipFill>
          <p:spPr bwMode="auto">
            <a:xfrm>
              <a:off x="6477000" y="3733800"/>
              <a:ext cx="613800" cy="475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4" name="Picture 93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2"/>
            <a:stretch>
              <a:fillRect/>
            </a:stretch>
          </p:blipFill>
          <p:spPr bwMode="auto">
            <a:xfrm>
              <a:off x="5638800" y="4191000"/>
              <a:ext cx="613800" cy="51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5" name="Picture 94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3"/>
            <a:stretch>
              <a:fillRect/>
            </a:stretch>
          </p:blipFill>
          <p:spPr bwMode="auto">
            <a:xfrm>
              <a:off x="5638800" y="49530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6" name="Picture 95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4"/>
            <a:stretch>
              <a:fillRect/>
            </a:stretch>
          </p:blipFill>
          <p:spPr bwMode="auto">
            <a:xfrm>
              <a:off x="6477000" y="54102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7" name="Picture 96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5"/>
            <a:stretch>
              <a:fillRect/>
            </a:stretch>
          </p:blipFill>
          <p:spPr bwMode="auto">
            <a:xfrm>
              <a:off x="6400800" y="5943600"/>
              <a:ext cx="1077300" cy="313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8" name="Picture 97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6"/>
            <a:stretch>
              <a:fillRect/>
            </a:stretch>
          </p:blipFill>
          <p:spPr bwMode="auto">
            <a:xfrm>
              <a:off x="7315200" y="4953000"/>
              <a:ext cx="613800" cy="499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9" name="Picture 98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7"/>
            <a:stretch>
              <a:fillRect/>
            </a:stretch>
          </p:blipFill>
          <p:spPr bwMode="auto">
            <a:xfrm>
              <a:off x="7315200" y="41148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0" name="Picture 99" descr="TP_tmp.emf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8"/>
            <a:stretch>
              <a:fillRect/>
            </a:stretch>
          </p:blipFill>
          <p:spPr bwMode="auto">
            <a:xfrm>
              <a:off x="7467600" y="3657600"/>
              <a:ext cx="1447200" cy="31320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228600" y="2590800"/>
            <a:ext cx="2338201" cy="1528200"/>
            <a:chOff x="4343400" y="3200400"/>
            <a:chExt cx="4676400" cy="3056400"/>
          </a:xfrm>
        </p:grpSpPr>
        <p:grpSp>
          <p:nvGrpSpPr>
            <p:cNvPr id="104" name="Group 71"/>
            <p:cNvGrpSpPr/>
            <p:nvPr/>
          </p:nvGrpSpPr>
          <p:grpSpPr>
            <a:xfrm>
              <a:off x="4343400" y="3733800"/>
              <a:ext cx="1386000" cy="1746600"/>
              <a:chOff x="4343400" y="3733800"/>
              <a:chExt cx="1386000" cy="1746600"/>
            </a:xfrm>
          </p:grpSpPr>
          <p:pic>
            <p:nvPicPr>
              <p:cNvPr id="115" name="Picture 114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67"/>
              <a:stretch>
                <a:fillRect/>
              </a:stretch>
            </p:blipFill>
            <p:spPr bwMode="auto">
              <a:xfrm>
                <a:off x="4343400" y="3733800"/>
                <a:ext cx="1386000" cy="2988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16" name="Picture 115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68"/>
              <a:stretch>
                <a:fillRect/>
              </a:stretch>
            </p:blipFill>
            <p:spPr bwMode="auto">
              <a:xfrm>
                <a:off x="4495800" y="5181600"/>
                <a:ext cx="1029600" cy="298800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105" name="Picture 10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9"/>
            <a:stretch>
              <a:fillRect/>
            </a:stretch>
          </p:blipFill>
          <p:spPr bwMode="auto">
            <a:xfrm>
              <a:off x="8001000" y="5181600"/>
              <a:ext cx="1018800" cy="293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6" name="Picture 105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70"/>
            <a:stretch>
              <a:fillRect/>
            </a:stretch>
          </p:blipFill>
          <p:spPr>
            <a:xfrm>
              <a:off x="6400800" y="3200400"/>
              <a:ext cx="1077300" cy="313200"/>
            </a:xfrm>
            <a:prstGeom prst="rect">
              <a:avLst/>
            </a:prstGeom>
          </p:spPr>
        </p:pic>
        <p:pic>
          <p:nvPicPr>
            <p:cNvPr id="107" name="Picture 10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1"/>
            <a:stretch>
              <a:fillRect/>
            </a:stretch>
          </p:blipFill>
          <p:spPr bwMode="auto">
            <a:xfrm>
              <a:off x="6477000" y="3733800"/>
              <a:ext cx="613800" cy="475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8" name="Picture 107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2"/>
            <a:stretch>
              <a:fillRect/>
            </a:stretch>
          </p:blipFill>
          <p:spPr bwMode="auto">
            <a:xfrm>
              <a:off x="5638800" y="4191000"/>
              <a:ext cx="613800" cy="51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9" name="Picture 108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3"/>
            <a:stretch>
              <a:fillRect/>
            </a:stretch>
          </p:blipFill>
          <p:spPr bwMode="auto">
            <a:xfrm>
              <a:off x="5638800" y="49530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74"/>
            <a:stretch>
              <a:fillRect/>
            </a:stretch>
          </p:blipFill>
          <p:spPr bwMode="auto">
            <a:xfrm>
              <a:off x="6477000" y="54102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1" name="Picture 11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5"/>
            <a:stretch>
              <a:fillRect/>
            </a:stretch>
          </p:blipFill>
          <p:spPr bwMode="auto">
            <a:xfrm>
              <a:off x="6400800" y="5943600"/>
              <a:ext cx="1077300" cy="313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2" name="Picture 111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6"/>
            <a:stretch>
              <a:fillRect/>
            </a:stretch>
          </p:blipFill>
          <p:spPr bwMode="auto">
            <a:xfrm>
              <a:off x="7315200" y="4953000"/>
              <a:ext cx="613800" cy="499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7"/>
            <a:stretch>
              <a:fillRect/>
            </a:stretch>
          </p:blipFill>
          <p:spPr bwMode="auto">
            <a:xfrm>
              <a:off x="7315200" y="41148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4" name="Picture 113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8"/>
            <a:stretch>
              <a:fillRect/>
            </a:stretch>
          </p:blipFill>
          <p:spPr bwMode="auto">
            <a:xfrm>
              <a:off x="7467600" y="3657600"/>
              <a:ext cx="1447200" cy="31320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7" name="Left Arrow 116"/>
          <p:cNvSpPr/>
          <p:nvPr/>
        </p:nvSpPr>
        <p:spPr>
          <a:xfrm rot="-840000">
            <a:off x="2494607" y="2025707"/>
            <a:ext cx="1244657" cy="107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eft Arrow 117"/>
          <p:cNvSpPr/>
          <p:nvPr/>
        </p:nvSpPr>
        <p:spPr>
          <a:xfrm rot="-6420000">
            <a:off x="3757050" y="3252717"/>
            <a:ext cx="2315700" cy="1685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Arrow 118"/>
          <p:cNvSpPr/>
          <p:nvPr/>
        </p:nvSpPr>
        <p:spPr>
          <a:xfrm rot="-3960000">
            <a:off x="2606546" y="3270471"/>
            <a:ext cx="2262206" cy="164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562600" y="1066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And, for each family of fillings, we obtain a new family (</a:t>
            </a:r>
            <a:r>
              <a:rPr lang="en-US" i="1" dirty="0" smtClean="0"/>
              <a:t>with the </a:t>
            </a:r>
            <a:r>
              <a:rPr lang="en-US" b="1" i="1" dirty="0" smtClean="0"/>
              <a:t>same</a:t>
            </a:r>
            <a:r>
              <a:rPr lang="en-US" i="1" dirty="0" smtClean="0"/>
              <a:t> interior parts</a:t>
            </a:r>
            <a:r>
              <a:rPr lang="en-US" dirty="0" smtClean="0"/>
              <a:t>) by various scalar shifts: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562600" y="1066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And, for each family of fillings,</a:t>
            </a:r>
            <a:endParaRPr lang="en-US" dirty="0"/>
          </a:p>
        </p:txBody>
      </p:sp>
      <p:pic>
        <p:nvPicPr>
          <p:cNvPr id="125" name="Picture 12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2"/>
          <a:stretch>
            <a:fillRect/>
          </a:stretch>
        </p:blipFill>
        <p:spPr bwMode="auto">
          <a:xfrm>
            <a:off x="4114800" y="4419600"/>
            <a:ext cx="1848600" cy="412380"/>
          </a:xfrm>
          <a:prstGeom prst="rect">
            <a:avLst/>
          </a:prstGeom>
          <a:noFill/>
          <a:ln/>
          <a:effectLst/>
        </p:spPr>
      </p:pic>
      <p:pic>
        <p:nvPicPr>
          <p:cNvPr id="127" name="Picture 12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3"/>
          <a:stretch>
            <a:fillRect/>
          </a:stretch>
        </p:blipFill>
        <p:spPr bwMode="auto">
          <a:xfrm>
            <a:off x="1981200" y="4419600"/>
            <a:ext cx="1851131" cy="412945"/>
          </a:xfrm>
          <a:prstGeom prst="rect">
            <a:avLst/>
          </a:prstGeom>
          <a:noFill/>
          <a:ln/>
          <a:effectLst/>
        </p:spPr>
      </p:pic>
      <p:pic>
        <p:nvPicPr>
          <p:cNvPr id="129" name="Picture 12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4"/>
          <a:stretch>
            <a:fillRect/>
          </a:stretch>
        </p:blipFill>
        <p:spPr bwMode="auto">
          <a:xfrm>
            <a:off x="457200" y="2133600"/>
            <a:ext cx="1853665" cy="413510"/>
          </a:xfrm>
          <a:prstGeom prst="rect">
            <a:avLst/>
          </a:prstGeom>
          <a:noFill/>
          <a:ln/>
          <a:effectLst/>
        </p:spPr>
      </p:pic>
      <p:sp>
        <p:nvSpPr>
          <p:cNvPr id="130" name="Left Arrow 129"/>
          <p:cNvSpPr/>
          <p:nvPr/>
        </p:nvSpPr>
        <p:spPr>
          <a:xfrm rot="-2400000">
            <a:off x="2963274" y="2559325"/>
            <a:ext cx="1143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Left Arrow 130"/>
          <p:cNvSpPr/>
          <p:nvPr/>
        </p:nvSpPr>
        <p:spPr>
          <a:xfrm rot="600000">
            <a:off x="2356735" y="1520556"/>
            <a:ext cx="1244657" cy="107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1371600" y="1219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Etc….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168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5356E-6 L 0.0026 -0.133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animBg="1"/>
      <p:bldP spid="118" grpId="0" animBg="1"/>
      <p:bldP spid="119" grpId="0" animBg="1"/>
      <p:bldP spid="120" grpId="0"/>
      <p:bldP spid="121" grpId="0"/>
      <p:bldP spid="130" grpId="0" animBg="1"/>
      <p:bldP spid="131" grpId="0" animBg="1"/>
      <p:bldP spid="1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results imply, among other things, that huge families of scalar-shifted, “left-right”-related, or hive-symmetry-related triples of partitions have </a:t>
            </a:r>
            <a:r>
              <a:rPr lang="en-US" sz="2400" i="1" dirty="0" smtClean="0"/>
              <a:t>equal </a:t>
            </a:r>
            <a:r>
              <a:rPr lang="en-US" sz="2400" dirty="0" smtClean="0"/>
              <a:t>LR coefficients, in that they all share the same  “combinatorial core”...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971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…and there’s more...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810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…but time’s up!   Thank you!</a:t>
            </a:r>
            <a:endParaRPr lang="en-US" sz="2400" i="1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04800" y="4495800"/>
            <a:ext cx="2338201" cy="1528200"/>
            <a:chOff x="4343400" y="3200400"/>
            <a:chExt cx="4676400" cy="3056400"/>
          </a:xfrm>
        </p:grpSpPr>
        <p:grpSp>
          <p:nvGrpSpPr>
            <p:cNvPr id="7" name="Group 71"/>
            <p:cNvGrpSpPr/>
            <p:nvPr/>
          </p:nvGrpSpPr>
          <p:grpSpPr>
            <a:xfrm>
              <a:off x="4343400" y="3733800"/>
              <a:ext cx="1386000" cy="1746600"/>
              <a:chOff x="4343400" y="3733800"/>
              <a:chExt cx="1386000" cy="1746600"/>
            </a:xfrm>
          </p:grpSpPr>
          <p:pic>
            <p:nvPicPr>
              <p:cNvPr id="18" name="Picture 17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5"/>
              <a:stretch>
                <a:fillRect/>
              </a:stretch>
            </p:blipFill>
            <p:spPr bwMode="auto">
              <a:xfrm>
                <a:off x="4343400" y="3733800"/>
                <a:ext cx="1386000" cy="2988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9" name="Picture 18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6"/>
              <a:stretch>
                <a:fillRect/>
              </a:stretch>
            </p:blipFill>
            <p:spPr bwMode="auto">
              <a:xfrm>
                <a:off x="4495800" y="5181600"/>
                <a:ext cx="1029600" cy="298800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8" name="Picture 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/>
            <a:stretch>
              <a:fillRect/>
            </a:stretch>
          </p:blipFill>
          <p:spPr bwMode="auto">
            <a:xfrm>
              <a:off x="8001000" y="5181600"/>
              <a:ext cx="1018800" cy="293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6400800" y="3200400"/>
              <a:ext cx="1077300" cy="313200"/>
            </a:xfrm>
            <a:prstGeom prst="rect">
              <a:avLst/>
            </a:prstGeom>
          </p:spPr>
        </p:pic>
        <p:pic>
          <p:nvPicPr>
            <p:cNvPr id="10" name="Picture 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/>
            <a:stretch>
              <a:fillRect/>
            </a:stretch>
          </p:blipFill>
          <p:spPr bwMode="auto">
            <a:xfrm>
              <a:off x="6477000" y="3733800"/>
              <a:ext cx="613800" cy="475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Picture 1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/>
            <a:stretch>
              <a:fillRect/>
            </a:stretch>
          </p:blipFill>
          <p:spPr bwMode="auto">
            <a:xfrm>
              <a:off x="5638800" y="4191000"/>
              <a:ext cx="613800" cy="51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" name="Picture 1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/>
            <a:stretch>
              <a:fillRect/>
            </a:stretch>
          </p:blipFill>
          <p:spPr bwMode="auto">
            <a:xfrm>
              <a:off x="5638800" y="49530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tretch>
              <a:fillRect/>
            </a:stretch>
          </p:blipFill>
          <p:spPr bwMode="auto">
            <a:xfrm>
              <a:off x="6477000" y="54102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Picture 1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/>
            <a:stretch>
              <a:fillRect/>
            </a:stretch>
          </p:blipFill>
          <p:spPr bwMode="auto">
            <a:xfrm>
              <a:off x="6400800" y="5943600"/>
              <a:ext cx="1077300" cy="3132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Picture 1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/>
            <a:stretch>
              <a:fillRect/>
            </a:stretch>
          </p:blipFill>
          <p:spPr bwMode="auto">
            <a:xfrm>
              <a:off x="7315200" y="4953000"/>
              <a:ext cx="613800" cy="499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/>
            <a:stretch>
              <a:fillRect/>
            </a:stretch>
          </p:blipFill>
          <p:spPr bwMode="auto">
            <a:xfrm>
              <a:off x="7315200" y="4114800"/>
              <a:ext cx="613800" cy="4900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" name="Picture 16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/>
            <a:stretch>
              <a:fillRect/>
            </a:stretch>
          </p:blipFill>
          <p:spPr bwMode="auto">
            <a:xfrm>
              <a:off x="7467600" y="3657600"/>
              <a:ext cx="1447200" cy="313200"/>
            </a:xfrm>
            <a:prstGeom prst="rect">
              <a:avLst/>
            </a:prstGeom>
            <a:noFill/>
            <a:ln/>
            <a:effectLst/>
          </p:spPr>
        </p:pic>
      </p:grpSp>
    </p:spTree>
    <p:custDataLst>
      <p:tags r:id="rId1"/>
    </p:custDataLst>
  </p:cSld>
  <p:clrMapOvr>
    <a:masterClrMapping/>
  </p:clrMapOvr>
  <p:transition advTm="237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repeatCount="3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 0.03562 C 0.11736 0.05296 0.13472 0.07008 0.16476 0.08071 C 0.19479 0.09089 0.22379 0.10893 0.28038 0.0976 C 0.33698 0.08627 0.46684 0.06661 0.50434 0.01318 C 0.54184 -0.04024 0.52778 -0.19079 0.50573 -0.22317 C 0.48368 -0.25578 0.37969 -0.22595 0.37188 -0.18201 C 0.36406 -0.1383 0.40851 0.01642 0.4592 0.04117 C 0.5099 0.06568 0.63889 0.0377 0.67604 -0.03399 C 0.7132 -0.10522 0.71667 -0.29856 0.68177 -0.38853 C 0.64688 -0.47826 0.53351 -0.56013 0.46632 -0.57423 C 0.39913 -0.58834 0.29913 -0.52382 0.27899 -0.47271 C 0.25886 -0.4216 0.31268 -0.27729 0.34514 -0.26827 C 0.37761 -0.25925 0.4783 -0.35615 0.47327 -0.41836 C 0.46806 -0.4808 0.38403 -0.59898 0.31406 -0.64361 C 0.2441 -0.68825 0.12309 -0.70768 0.05365 -0.68663 C -0.0158 -0.66559 -0.06875 -0.58742 -0.10278 -0.51804 C -0.1368 -0.44819 -0.15469 -0.358 -0.15069 -0.26827 C -0.1467 -0.17877 -0.11753 -0.03631 -0.07882 0.02059 C -0.0401 0.07748 0.05295 0.09875 0.08177 0.07308 C 0.11059 0.04718 0.11528 -0.09435 0.09445 -0.13506 C 0.07361 -0.17576 -0.00486 -0.17946 -0.04357 -0.17067 C -0.08229 -0.16188 -0.12448 -0.12627 -0.13802 -0.08256 C -0.15156 -0.03908 -0.14653 0.04787 -0.12535 0.08973 C -0.10417 0.13206 -0.04479 0.17091 -0.01128 0.17068 C 0.02205 0.17045 0.07257 0.12928 0.07465 0.08812 C 0.07674 0.04695 0.01597 -0.04949 0.00139 -0.07701 C -0.01319 -0.10453 -0.00069 -0.08672 -0.01267 -0.07701 C -0.02465 -0.0673 -0.06302 -0.04186 -0.07031 -0.01873 C -0.0776 0.0044 -0.07083 0.04811 -0.05625 0.06198 C -0.04167 0.07563 0.00764 0.07424 0.01702 0.0636 C 0.02639 0.05343 0.00382 0.01133 -2.77778E-7 -3.68178E-6 " pathEditMode="relative" ptsTypes="aaaaaaaaaaaaaaaaaaaaaaaaaaaaaaA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533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Hive corresponding to the scalar shift </a:t>
            </a:r>
            <a:endParaRPr lang="en-US" sz="2400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2098157" y="1143000"/>
            <a:ext cx="4291285" cy="522888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/>
          <a:stretch>
            <a:fillRect/>
          </a:stretch>
        </p:blipFill>
        <p:spPr bwMode="auto">
          <a:xfrm>
            <a:off x="1905000" y="2362200"/>
            <a:ext cx="5297691" cy="3690679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1905000" y="2362200"/>
            <a:ext cx="5956590" cy="3668718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1905000" y="2362200"/>
            <a:ext cx="5266037" cy="3678083"/>
          </a:xfrm>
          <a:prstGeom prst="rect">
            <a:avLst/>
          </a:prstGeom>
          <a:noFill/>
          <a:ln/>
          <a:effectLst/>
        </p:spPr>
      </p:pic>
      <p:sp>
        <p:nvSpPr>
          <p:cNvPr id="57" name="Freeform 56"/>
          <p:cNvSpPr/>
          <p:nvPr/>
        </p:nvSpPr>
        <p:spPr>
          <a:xfrm>
            <a:off x="3799268" y="2575775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124200" y="342900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514600" y="426720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828800" y="518160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3810000" y="2438400"/>
            <a:ext cx="228599" cy="274320"/>
          </a:xfrm>
          <a:prstGeom prst="rect">
            <a:avLst/>
          </a:prstGeom>
        </p:spPr>
      </p:pic>
      <p:pic>
        <p:nvPicPr>
          <p:cNvPr id="66" name="Picture 6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3124200" y="3352800"/>
            <a:ext cx="231427" cy="277712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2514600" y="4191000"/>
            <a:ext cx="234290" cy="281148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1905000" y="5029200"/>
            <a:ext cx="187432" cy="281148"/>
          </a:xfrm>
          <a:prstGeom prst="rect">
            <a:avLst/>
          </a:prstGeom>
          <a:noFill/>
          <a:ln/>
          <a:effectLst/>
        </p:spPr>
      </p:pic>
      <p:sp>
        <p:nvSpPr>
          <p:cNvPr id="71" name="Freeform 70"/>
          <p:cNvSpPr/>
          <p:nvPr/>
        </p:nvSpPr>
        <p:spPr>
          <a:xfrm rot="-7920000">
            <a:off x="2419488" y="5848487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-7920000">
            <a:off x="3716795" y="5850396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-7920000">
            <a:off x="4935995" y="5850396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-7920000">
            <a:off x="6155196" y="5850395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/>
          <a:stretch>
            <a:fillRect/>
          </a:stretch>
        </p:blipFill>
        <p:spPr bwMode="auto">
          <a:xfrm>
            <a:off x="2390504" y="6400800"/>
            <a:ext cx="427856" cy="320892"/>
          </a:xfrm>
          <a:prstGeom prst="rect">
            <a:avLst/>
          </a:prstGeom>
          <a:noFill/>
          <a:ln/>
          <a:effectLst/>
        </p:spPr>
      </p:pic>
      <p:pic>
        <p:nvPicPr>
          <p:cNvPr id="86" name="Picture 85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/>
          <a:stretch>
            <a:fillRect/>
          </a:stretch>
        </p:blipFill>
        <p:spPr bwMode="auto">
          <a:xfrm>
            <a:off x="3769886" y="6400800"/>
            <a:ext cx="259890" cy="324863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/>
          <a:stretch>
            <a:fillRect/>
          </a:stretch>
        </p:blipFill>
        <p:spPr bwMode="auto">
          <a:xfrm>
            <a:off x="4989086" y="6400800"/>
            <a:ext cx="259890" cy="32486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/>
          <a:stretch>
            <a:fillRect/>
          </a:stretch>
        </p:blipFill>
        <p:spPr bwMode="auto">
          <a:xfrm>
            <a:off x="6307468" y="6400800"/>
            <a:ext cx="213928" cy="256714"/>
          </a:xfrm>
          <a:prstGeom prst="rect">
            <a:avLst/>
          </a:prstGeom>
          <a:noFill/>
          <a:ln/>
          <a:effectLst/>
        </p:spPr>
      </p:pic>
      <p:pic>
        <p:nvPicPr>
          <p:cNvPr id="84" name="Picture 83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304800" y="3048000"/>
            <a:ext cx="2362200" cy="488731"/>
          </a:xfrm>
          <a:prstGeom prst="rect">
            <a:avLst/>
          </a:prstGeom>
        </p:spPr>
      </p:pic>
      <p:pic>
        <p:nvPicPr>
          <p:cNvPr id="89" name="Picture 88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/>
          <a:stretch>
            <a:fillRect/>
          </a:stretch>
        </p:blipFill>
        <p:spPr bwMode="auto">
          <a:xfrm>
            <a:off x="1371600" y="6248400"/>
            <a:ext cx="917999" cy="485999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6629399" y="6309360"/>
            <a:ext cx="177800" cy="457200"/>
          </a:xfrm>
          <a:prstGeom prst="rect">
            <a:avLst/>
          </a:prstGeom>
          <a:noFill/>
          <a:ln/>
          <a:effectLst/>
        </p:spPr>
      </p:pic>
      <p:sp>
        <p:nvSpPr>
          <p:cNvPr id="26" name="Freeform 25"/>
          <p:cNvSpPr/>
          <p:nvPr/>
        </p:nvSpPr>
        <p:spPr>
          <a:xfrm rot="10964030" flipV="1">
            <a:off x="4739691" y="260609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0964030" flipV="1">
            <a:off x="6797090" y="5196891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0964030" flipV="1">
            <a:off x="6111291" y="435869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964030" flipV="1">
            <a:off x="5425490" y="344429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/>
          <a:stretch>
            <a:fillRect/>
          </a:stretch>
        </p:blipFill>
        <p:spPr bwMode="auto">
          <a:xfrm>
            <a:off x="5707767" y="3352800"/>
            <a:ext cx="398293" cy="281148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6551768" y="4267200"/>
            <a:ext cx="234290" cy="281148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/>
          <a:stretch>
            <a:fillRect/>
          </a:stretch>
        </p:blipFill>
        <p:spPr bwMode="auto">
          <a:xfrm>
            <a:off x="7389968" y="5105400"/>
            <a:ext cx="234290" cy="28114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/>
          <a:stretch>
            <a:fillRect/>
          </a:stretch>
        </p:blipFill>
        <p:spPr bwMode="auto">
          <a:xfrm>
            <a:off x="5021967" y="2438400"/>
            <a:ext cx="398293" cy="328006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/>
          <a:stretch>
            <a:fillRect/>
          </a:stretch>
        </p:blipFill>
        <p:spPr bwMode="auto">
          <a:xfrm>
            <a:off x="6355080" y="1905000"/>
            <a:ext cx="2727000" cy="48600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6"/>
          <a:stretch>
            <a:fillRect/>
          </a:stretch>
        </p:blipFill>
        <p:spPr bwMode="auto">
          <a:xfrm>
            <a:off x="5029200" y="2514600"/>
            <a:ext cx="399861" cy="282255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7"/>
          <a:stretch>
            <a:fillRect/>
          </a:stretch>
        </p:blipFill>
        <p:spPr bwMode="auto">
          <a:xfrm>
            <a:off x="5791200" y="3352800"/>
            <a:ext cx="235212" cy="282254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8"/>
          <a:stretch>
            <a:fillRect/>
          </a:stretch>
        </p:blipFill>
        <p:spPr bwMode="auto">
          <a:xfrm>
            <a:off x="6553200" y="4191000"/>
            <a:ext cx="235212" cy="329297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9"/>
          <a:stretch>
            <a:fillRect/>
          </a:stretch>
        </p:blipFill>
        <p:spPr bwMode="auto">
          <a:xfrm>
            <a:off x="7391400" y="5105400"/>
            <a:ext cx="235212" cy="282254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0"/>
          <a:stretch>
            <a:fillRect/>
          </a:stretch>
        </p:blipFill>
        <p:spPr bwMode="auto">
          <a:xfrm>
            <a:off x="5105400" y="1905000"/>
            <a:ext cx="3730836" cy="483130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1"/>
          <a:stretch>
            <a:fillRect/>
          </a:stretch>
        </p:blipFill>
        <p:spPr bwMode="auto">
          <a:xfrm>
            <a:off x="2415134" y="6324600"/>
            <a:ext cx="263105" cy="372732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emf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2"/>
          <a:stretch>
            <a:fillRect/>
          </a:stretch>
        </p:blipFill>
        <p:spPr bwMode="auto">
          <a:xfrm>
            <a:off x="3710247" y="6400800"/>
            <a:ext cx="266360" cy="332950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.emf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3"/>
          <a:stretch>
            <a:fillRect/>
          </a:stretch>
        </p:blipFill>
        <p:spPr bwMode="auto">
          <a:xfrm>
            <a:off x="4693584" y="6324600"/>
            <a:ext cx="522067" cy="326292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.emf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4"/>
          <a:stretch>
            <a:fillRect/>
          </a:stretch>
        </p:blipFill>
        <p:spPr bwMode="auto">
          <a:xfrm>
            <a:off x="6096000" y="6400800"/>
            <a:ext cx="460435" cy="263106"/>
          </a:xfrm>
          <a:prstGeom prst="rect">
            <a:avLst/>
          </a:prstGeom>
          <a:noFill/>
          <a:ln/>
          <a:effectLst/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5"/>
          <a:stretch>
            <a:fillRect/>
          </a:stretch>
        </p:blipFill>
        <p:spPr bwMode="auto">
          <a:xfrm>
            <a:off x="100584" y="6248400"/>
            <a:ext cx="2222714" cy="487913"/>
          </a:xfrm>
          <a:prstGeom prst="rect">
            <a:avLst/>
          </a:prstGeom>
          <a:noFill/>
          <a:ln/>
          <a:effectLst/>
        </p:spPr>
      </p:pic>
      <p:sp>
        <p:nvSpPr>
          <p:cNvPr id="82" name="Parallelogram 81"/>
          <p:cNvSpPr/>
          <p:nvPr/>
        </p:nvSpPr>
        <p:spPr>
          <a:xfrm>
            <a:off x="2819400" y="4267200"/>
            <a:ext cx="1600200" cy="838200"/>
          </a:xfrm>
          <a:prstGeom prst="parallelogram">
            <a:avLst>
              <a:gd name="adj" fmla="val 60493"/>
            </a:avLst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/>
          <p:cNvSpPr/>
          <p:nvPr/>
        </p:nvSpPr>
        <p:spPr>
          <a:xfrm rot="-3480000">
            <a:off x="3895344" y="2943071"/>
            <a:ext cx="1295400" cy="838200"/>
          </a:xfrm>
          <a:prstGeom prst="parallelogram">
            <a:avLst>
              <a:gd name="adj" fmla="val 43079"/>
            </a:avLst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arallelogram 89"/>
          <p:cNvSpPr/>
          <p:nvPr/>
        </p:nvSpPr>
        <p:spPr>
          <a:xfrm rot="10800000">
            <a:off x="4724400" y="5029200"/>
            <a:ext cx="1600200" cy="838200"/>
          </a:xfrm>
          <a:prstGeom prst="parallelogram">
            <a:avLst>
              <a:gd name="adj" fmla="val 60493"/>
            </a:avLst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520485" y="2670219"/>
            <a:ext cx="2292439" cy="639651"/>
          </a:xfrm>
          <a:custGeom>
            <a:avLst/>
            <a:gdLst>
              <a:gd name="connsiteX0" fmla="*/ 0 w 2292439"/>
              <a:gd name="connsiteY0" fmla="*/ 639651 h 639651"/>
              <a:gd name="connsiteX1" fmla="*/ 437881 w 2292439"/>
              <a:gd name="connsiteY1" fmla="*/ 188891 h 639651"/>
              <a:gd name="connsiteX2" fmla="*/ 1596980 w 2292439"/>
              <a:gd name="connsiteY2" fmla="*/ 34344 h 639651"/>
              <a:gd name="connsiteX3" fmla="*/ 2292439 w 2292439"/>
              <a:gd name="connsiteY3" fmla="*/ 394953 h 639651"/>
              <a:gd name="connsiteX4" fmla="*/ 2292439 w 2292439"/>
              <a:gd name="connsiteY4" fmla="*/ 394953 h 63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439" h="639651">
                <a:moveTo>
                  <a:pt x="0" y="639651"/>
                </a:moveTo>
                <a:cubicBezTo>
                  <a:pt x="85859" y="464713"/>
                  <a:pt x="171718" y="289775"/>
                  <a:pt x="437881" y="188891"/>
                </a:cubicBezTo>
                <a:cubicBezTo>
                  <a:pt x="704044" y="88007"/>
                  <a:pt x="1287887" y="0"/>
                  <a:pt x="1596980" y="34344"/>
                </a:cubicBezTo>
                <a:cubicBezTo>
                  <a:pt x="1906073" y="68688"/>
                  <a:pt x="2292439" y="394953"/>
                  <a:pt x="2292439" y="394953"/>
                </a:cubicBezTo>
                <a:lnTo>
                  <a:pt x="2292439" y="394953"/>
                </a:lnTo>
              </a:path>
            </a:pathLst>
          </a:cu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TP_tmp.emf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6"/>
          <a:stretch>
            <a:fillRect/>
          </a:stretch>
        </p:blipFill>
        <p:spPr>
          <a:xfrm>
            <a:off x="6858000" y="3048000"/>
            <a:ext cx="144000" cy="216000"/>
          </a:xfrm>
          <a:prstGeom prst="rect">
            <a:avLst/>
          </a:prstGeom>
        </p:spPr>
      </p:pic>
      <p:sp>
        <p:nvSpPr>
          <p:cNvPr id="95" name="Freeform 94"/>
          <p:cNvSpPr/>
          <p:nvPr/>
        </p:nvSpPr>
        <p:spPr>
          <a:xfrm>
            <a:off x="1236372" y="3666186"/>
            <a:ext cx="2369713" cy="957329"/>
          </a:xfrm>
          <a:custGeom>
            <a:avLst/>
            <a:gdLst>
              <a:gd name="connsiteX0" fmla="*/ 2369713 w 2369713"/>
              <a:gd name="connsiteY0" fmla="*/ 957329 h 957329"/>
              <a:gd name="connsiteX1" fmla="*/ 1648496 w 2369713"/>
              <a:gd name="connsiteY1" fmla="*/ 377780 h 957329"/>
              <a:gd name="connsiteX2" fmla="*/ 540913 w 2369713"/>
              <a:gd name="connsiteY2" fmla="*/ 55808 h 957329"/>
              <a:gd name="connsiteX3" fmla="*/ 0 w 2369713"/>
              <a:gd name="connsiteY3" fmla="*/ 712631 h 95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9713" h="957329">
                <a:moveTo>
                  <a:pt x="2369713" y="957329"/>
                </a:moveTo>
                <a:cubicBezTo>
                  <a:pt x="2161504" y="742681"/>
                  <a:pt x="1953296" y="528034"/>
                  <a:pt x="1648496" y="377780"/>
                </a:cubicBezTo>
                <a:cubicBezTo>
                  <a:pt x="1343696" y="227526"/>
                  <a:pt x="815662" y="0"/>
                  <a:pt x="540913" y="55808"/>
                </a:cubicBezTo>
                <a:cubicBezTo>
                  <a:pt x="266164" y="111616"/>
                  <a:pt x="133082" y="412123"/>
                  <a:pt x="0" y="712631"/>
                </a:cubicBezTo>
              </a:path>
            </a:pathLst>
          </a:custGeom>
          <a:ln w="158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TP_tmp.emf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7"/>
          <a:stretch>
            <a:fillRect/>
          </a:stretch>
        </p:blipFill>
        <p:spPr>
          <a:xfrm>
            <a:off x="1066800" y="4495800"/>
            <a:ext cx="179999" cy="215999"/>
          </a:xfrm>
          <a:prstGeom prst="rect">
            <a:avLst/>
          </a:prstGeom>
        </p:spPr>
      </p:pic>
      <p:sp>
        <p:nvSpPr>
          <p:cNvPr id="98" name="Freeform 97"/>
          <p:cNvSpPr/>
          <p:nvPr/>
        </p:nvSpPr>
        <p:spPr>
          <a:xfrm>
            <a:off x="5537915" y="3801414"/>
            <a:ext cx="1867437" cy="1672107"/>
          </a:xfrm>
          <a:custGeom>
            <a:avLst/>
            <a:gdLst>
              <a:gd name="connsiteX0" fmla="*/ 0 w 1867437"/>
              <a:gd name="connsiteY0" fmla="*/ 1672107 h 1672107"/>
              <a:gd name="connsiteX1" fmla="*/ 180305 w 1867437"/>
              <a:gd name="connsiteY1" fmla="*/ 1015285 h 1672107"/>
              <a:gd name="connsiteX2" fmla="*/ 798491 w 1867437"/>
              <a:gd name="connsiteY2" fmla="*/ 152400 h 1672107"/>
              <a:gd name="connsiteX3" fmla="*/ 1197736 w 1867437"/>
              <a:gd name="connsiteY3" fmla="*/ 100885 h 1672107"/>
              <a:gd name="connsiteX4" fmla="*/ 1867437 w 1867437"/>
              <a:gd name="connsiteY4" fmla="*/ 628918 h 1672107"/>
              <a:gd name="connsiteX5" fmla="*/ 1867437 w 1867437"/>
              <a:gd name="connsiteY5" fmla="*/ 628918 h 167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437" h="1672107">
                <a:moveTo>
                  <a:pt x="0" y="1672107"/>
                </a:moveTo>
                <a:cubicBezTo>
                  <a:pt x="23611" y="1470338"/>
                  <a:pt x="47223" y="1268569"/>
                  <a:pt x="180305" y="1015285"/>
                </a:cubicBezTo>
                <a:cubicBezTo>
                  <a:pt x="313387" y="762001"/>
                  <a:pt x="628919" y="304800"/>
                  <a:pt x="798491" y="152400"/>
                </a:cubicBezTo>
                <a:cubicBezTo>
                  <a:pt x="968063" y="0"/>
                  <a:pt x="1019578" y="21465"/>
                  <a:pt x="1197736" y="100885"/>
                </a:cubicBezTo>
                <a:cubicBezTo>
                  <a:pt x="1375894" y="180305"/>
                  <a:pt x="1867437" y="628918"/>
                  <a:pt x="1867437" y="628918"/>
                </a:cubicBezTo>
                <a:lnTo>
                  <a:pt x="1867437" y="628918"/>
                </a:lnTo>
              </a:path>
            </a:pathLst>
          </a:cu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 descr="TP_tmp.emf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8"/>
          <a:stretch>
            <a:fillRect/>
          </a:stretch>
        </p:blipFill>
        <p:spPr>
          <a:xfrm>
            <a:off x="7467600" y="4419600"/>
            <a:ext cx="144000" cy="21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90" grpId="0" animBg="1"/>
      <p:bldP spid="90" grpId="1" animBg="1"/>
      <p:bldP spid="90" grpId="2" animBg="1"/>
      <p:bldP spid="92" grpId="0" animBg="1"/>
      <p:bldP spid="92" grpId="1" animBg="1"/>
      <p:bldP spid="92" grpId="2" animBg="1"/>
      <p:bldP spid="95" grpId="0" animBg="1"/>
      <p:bldP spid="95" grpId="1" animBg="1"/>
      <p:bldP spid="95" grpId="2" animBg="1"/>
      <p:bldP spid="98" grpId="0" animBg="1"/>
      <p:bldP spid="98" grpId="1" animBg="1"/>
      <p:bldP spid="9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11196" y="1447800"/>
            <a:ext cx="7953002" cy="4613818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762000" y="304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Thus, </a:t>
            </a:r>
            <a:r>
              <a:rPr lang="en-US" sz="2400" dirty="0" err="1" smtClean="0"/>
              <a:t>Littlewood</a:t>
            </a:r>
            <a:r>
              <a:rPr lang="en-US" sz="2400" dirty="0" smtClean="0"/>
              <a:t>-Richardson fillings can alternately be defined by inequalities among the {</a:t>
            </a:r>
            <a:r>
              <a:rPr lang="en-US" sz="2400" dirty="0" err="1" smtClean="0">
                <a:latin typeface="Calibri"/>
              </a:rPr>
              <a:t>k</a:t>
            </a:r>
            <a:r>
              <a:rPr lang="en-US" sz="2400" baseline="-25000" dirty="0" err="1" smtClean="0">
                <a:latin typeface="Calibri"/>
              </a:rPr>
              <a:t>ij</a:t>
            </a:r>
            <a:r>
              <a:rPr lang="en-US" sz="2400" dirty="0" smtClean="0"/>
              <a:t>}: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15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 rot="10964030" flipV="1">
            <a:off x="4739691" y="260609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/>
          <a:stretch>
            <a:fillRect/>
          </a:stretch>
        </p:blipFill>
        <p:spPr bwMode="auto">
          <a:xfrm>
            <a:off x="1981200" y="2438400"/>
            <a:ext cx="5280514" cy="3678713"/>
          </a:xfrm>
          <a:prstGeom prst="rect">
            <a:avLst/>
          </a:prstGeom>
          <a:noFill/>
          <a:ln/>
          <a:effectLst/>
        </p:spPr>
      </p:pic>
      <p:pic>
        <p:nvPicPr>
          <p:cNvPr id="88" name="Picture 8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/>
          <a:stretch>
            <a:fillRect/>
          </a:stretch>
        </p:blipFill>
        <p:spPr bwMode="auto">
          <a:xfrm>
            <a:off x="1447800" y="2438400"/>
            <a:ext cx="6729614" cy="3676866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1828800" y="2438400"/>
            <a:ext cx="5238142" cy="3677556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/>
          <a:stretch>
            <a:fillRect/>
          </a:stretch>
        </p:blipFill>
        <p:spPr bwMode="auto">
          <a:xfrm>
            <a:off x="1981200" y="2438400"/>
            <a:ext cx="5297691" cy="3690679"/>
          </a:xfrm>
          <a:prstGeom prst="rect">
            <a:avLst/>
          </a:prstGeom>
          <a:noFill/>
          <a:ln/>
          <a:effectLst/>
        </p:spPr>
      </p:pic>
      <p:pic>
        <p:nvPicPr>
          <p:cNvPr id="108" name="Picture 10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1600200" y="2438400"/>
            <a:ext cx="6127712" cy="3682062"/>
          </a:xfrm>
          <a:prstGeom prst="rect">
            <a:avLst/>
          </a:prstGeom>
          <a:noFill/>
          <a:ln/>
          <a:effectLst/>
        </p:spPr>
      </p:pic>
      <p:pic>
        <p:nvPicPr>
          <p:cNvPr id="109" name="Picture 108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/>
          <a:stretch>
            <a:fillRect/>
          </a:stretch>
        </p:blipFill>
        <p:spPr bwMode="auto">
          <a:xfrm>
            <a:off x="1828800" y="2438400"/>
            <a:ext cx="5631644" cy="3677531"/>
          </a:xfrm>
          <a:prstGeom prst="rect">
            <a:avLst/>
          </a:prstGeom>
          <a:noFill/>
          <a:ln/>
          <a:effectLst/>
        </p:spPr>
      </p:pic>
      <p:pic>
        <p:nvPicPr>
          <p:cNvPr id="86" name="Picture 8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3769886" y="6400800"/>
            <a:ext cx="259890" cy="324863"/>
          </a:xfrm>
          <a:prstGeom prst="rect">
            <a:avLst/>
          </a:prstGeom>
          <a:noFill/>
          <a:ln/>
          <a:effectLst/>
        </p:spPr>
      </p:pic>
      <p:pic>
        <p:nvPicPr>
          <p:cNvPr id="85" name="Picture 8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/>
          <a:stretch>
            <a:fillRect/>
          </a:stretch>
        </p:blipFill>
        <p:spPr bwMode="auto">
          <a:xfrm>
            <a:off x="2390504" y="6400800"/>
            <a:ext cx="427856" cy="320892"/>
          </a:xfrm>
          <a:prstGeom prst="rect">
            <a:avLst/>
          </a:prstGeom>
          <a:noFill/>
          <a:ln/>
          <a:effectLst/>
        </p:spPr>
      </p:pic>
      <p:sp>
        <p:nvSpPr>
          <p:cNvPr id="57" name="Freeform 56"/>
          <p:cNvSpPr/>
          <p:nvPr/>
        </p:nvSpPr>
        <p:spPr>
          <a:xfrm>
            <a:off x="3799268" y="2575775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124200" y="342900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514600" y="426720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828800" y="518160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3810000" y="2438400"/>
            <a:ext cx="228599" cy="274320"/>
          </a:xfrm>
          <a:prstGeom prst="rect">
            <a:avLst/>
          </a:prstGeom>
        </p:spPr>
      </p:pic>
      <p:pic>
        <p:nvPicPr>
          <p:cNvPr id="66" name="Picture 65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/>
          <a:stretch>
            <a:fillRect/>
          </a:stretch>
        </p:blipFill>
        <p:spPr bwMode="auto">
          <a:xfrm>
            <a:off x="3124200" y="3352800"/>
            <a:ext cx="231427" cy="277712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/>
          <a:stretch>
            <a:fillRect/>
          </a:stretch>
        </p:blipFill>
        <p:spPr bwMode="auto">
          <a:xfrm>
            <a:off x="2514600" y="4191000"/>
            <a:ext cx="234290" cy="281148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/>
          <a:stretch>
            <a:fillRect/>
          </a:stretch>
        </p:blipFill>
        <p:spPr bwMode="auto">
          <a:xfrm>
            <a:off x="1905000" y="5029200"/>
            <a:ext cx="187432" cy="281148"/>
          </a:xfrm>
          <a:prstGeom prst="rect">
            <a:avLst/>
          </a:prstGeom>
          <a:noFill/>
          <a:ln/>
          <a:effectLst/>
        </p:spPr>
      </p:pic>
      <p:sp>
        <p:nvSpPr>
          <p:cNvPr id="71" name="Freeform 70"/>
          <p:cNvSpPr/>
          <p:nvPr/>
        </p:nvSpPr>
        <p:spPr>
          <a:xfrm rot="-7920000">
            <a:off x="2419488" y="5848487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-7920000">
            <a:off x="3716795" y="5850396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-7920000">
            <a:off x="4935995" y="5850396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-7920000">
            <a:off x="6155196" y="5850395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4989086" y="6400800"/>
            <a:ext cx="259890" cy="32486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6307468" y="6400800"/>
            <a:ext cx="213928" cy="256714"/>
          </a:xfrm>
          <a:prstGeom prst="rect">
            <a:avLst/>
          </a:prstGeom>
          <a:noFill/>
          <a:ln/>
          <a:effectLst/>
        </p:spPr>
      </p:pic>
      <p:pic>
        <p:nvPicPr>
          <p:cNvPr id="84" name="Picture 83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533400" y="2667000"/>
            <a:ext cx="2362200" cy="488731"/>
          </a:xfrm>
          <a:prstGeom prst="rect">
            <a:avLst/>
          </a:prstGeom>
        </p:spPr>
      </p:pic>
      <p:pic>
        <p:nvPicPr>
          <p:cNvPr id="89" name="Picture 88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/>
          <a:stretch>
            <a:fillRect/>
          </a:stretch>
        </p:blipFill>
        <p:spPr bwMode="auto">
          <a:xfrm>
            <a:off x="1371600" y="6248400"/>
            <a:ext cx="917999" cy="485999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/>
          <a:stretch>
            <a:fillRect/>
          </a:stretch>
        </p:blipFill>
        <p:spPr bwMode="auto">
          <a:xfrm>
            <a:off x="6629399" y="6309360"/>
            <a:ext cx="177800" cy="457200"/>
          </a:xfrm>
          <a:prstGeom prst="rect">
            <a:avLst/>
          </a:prstGeom>
          <a:noFill/>
          <a:ln/>
          <a:effectLst/>
        </p:spPr>
      </p:pic>
      <p:sp>
        <p:nvSpPr>
          <p:cNvPr id="27" name="Freeform 26"/>
          <p:cNvSpPr/>
          <p:nvPr/>
        </p:nvSpPr>
        <p:spPr>
          <a:xfrm rot="10964030" flipV="1">
            <a:off x="6797090" y="5196891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0964030" flipV="1">
            <a:off x="6111291" y="435869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964030" flipV="1">
            <a:off x="5425490" y="3444290"/>
            <a:ext cx="656822" cy="656822"/>
          </a:xfrm>
          <a:custGeom>
            <a:avLst/>
            <a:gdLst>
              <a:gd name="connsiteX0" fmla="*/ 656822 w 656822"/>
              <a:gd name="connsiteY0" fmla="*/ 0 h 656822"/>
              <a:gd name="connsiteX1" fmla="*/ 360608 w 656822"/>
              <a:gd name="connsiteY1" fmla="*/ 115910 h 656822"/>
              <a:gd name="connsiteX2" fmla="*/ 51515 w 656822"/>
              <a:gd name="connsiteY2" fmla="*/ 386366 h 656822"/>
              <a:gd name="connsiteX3" fmla="*/ 51515 w 656822"/>
              <a:gd name="connsiteY3" fmla="*/ 656822 h 6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822" h="656822">
                <a:moveTo>
                  <a:pt x="656822" y="0"/>
                </a:moveTo>
                <a:cubicBezTo>
                  <a:pt x="559157" y="25758"/>
                  <a:pt x="461493" y="51516"/>
                  <a:pt x="360608" y="115910"/>
                </a:cubicBezTo>
                <a:cubicBezTo>
                  <a:pt x="259724" y="180304"/>
                  <a:pt x="103030" y="296214"/>
                  <a:pt x="51515" y="386366"/>
                </a:cubicBezTo>
                <a:cubicBezTo>
                  <a:pt x="0" y="476518"/>
                  <a:pt x="25757" y="566670"/>
                  <a:pt x="51515" y="656822"/>
                </a:cubicBezTo>
              </a:path>
            </a:pathLst>
          </a:cu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/>
          <a:stretch>
            <a:fillRect/>
          </a:stretch>
        </p:blipFill>
        <p:spPr bwMode="auto">
          <a:xfrm>
            <a:off x="5707767" y="3352800"/>
            <a:ext cx="398293" cy="281148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/>
          <a:stretch>
            <a:fillRect/>
          </a:stretch>
        </p:blipFill>
        <p:spPr bwMode="auto">
          <a:xfrm>
            <a:off x="6551768" y="4267200"/>
            <a:ext cx="234290" cy="281148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7389968" y="5105400"/>
            <a:ext cx="234290" cy="281148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/>
          <a:stretch>
            <a:fillRect/>
          </a:stretch>
        </p:blipFill>
        <p:spPr bwMode="auto">
          <a:xfrm>
            <a:off x="5021967" y="2438400"/>
            <a:ext cx="398293" cy="328006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/>
          <a:stretch>
            <a:fillRect/>
          </a:stretch>
        </p:blipFill>
        <p:spPr bwMode="auto">
          <a:xfrm>
            <a:off x="6355080" y="1905000"/>
            <a:ext cx="2727000" cy="486000"/>
          </a:xfrm>
          <a:prstGeom prst="rect">
            <a:avLst/>
          </a:prstGeom>
          <a:noFill/>
          <a:ln/>
          <a:effectLst/>
        </p:spPr>
      </p:pic>
      <p:pic>
        <p:nvPicPr>
          <p:cNvPr id="107" name="Picture 106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/>
          <a:stretch>
            <a:fillRect/>
          </a:stretch>
        </p:blipFill>
        <p:spPr bwMode="auto">
          <a:xfrm>
            <a:off x="2178573" y="1143000"/>
            <a:ext cx="4130449" cy="520796"/>
          </a:xfrm>
          <a:prstGeom prst="rect">
            <a:avLst/>
          </a:prstGeom>
          <a:noFill/>
          <a:ln/>
          <a:effectLst/>
        </p:spPr>
      </p:pic>
      <p:pic>
        <p:nvPicPr>
          <p:cNvPr id="99" name="Picture 98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/>
          <a:stretch>
            <a:fillRect/>
          </a:stretch>
        </p:blipFill>
        <p:spPr bwMode="auto">
          <a:xfrm>
            <a:off x="5105400" y="1905000"/>
            <a:ext cx="3845671" cy="480709"/>
          </a:xfrm>
          <a:prstGeom prst="rect">
            <a:avLst/>
          </a:prstGeom>
          <a:noFill/>
          <a:ln/>
          <a:effectLst/>
        </p:spPr>
      </p:pic>
      <p:pic>
        <p:nvPicPr>
          <p:cNvPr id="105" name="Picture 104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3"/>
          <a:stretch>
            <a:fillRect/>
          </a:stretch>
        </p:blipFill>
        <p:spPr bwMode="auto">
          <a:xfrm>
            <a:off x="304800" y="2133600"/>
            <a:ext cx="3335399" cy="1040644"/>
          </a:xfrm>
          <a:prstGeom prst="rect">
            <a:avLst/>
          </a:prstGeom>
          <a:noFill/>
          <a:ln/>
          <a:effectLst/>
        </p:spPr>
      </p:pic>
      <p:sp>
        <p:nvSpPr>
          <p:cNvPr id="62" name="TextBox 61"/>
          <p:cNvSpPr txBox="1"/>
          <p:nvPr/>
        </p:nvSpPr>
        <p:spPr>
          <a:xfrm>
            <a:off x="6858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shift of the left member corresponds to a adding a “staircase” down the hive :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48400" y="2590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Pleasant Exercise:  Calculate the hive and diagram for:</a:t>
            </a:r>
            <a:endParaRPr lang="en-US" dirty="0"/>
          </a:p>
        </p:txBody>
      </p:sp>
      <p:pic>
        <p:nvPicPr>
          <p:cNvPr id="46" name="Picture 45" descr="TP_tmp.emf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6261120" y="3581400"/>
            <a:ext cx="2882880" cy="475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8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7" grpId="0" animBg="1"/>
      <p:bldP spid="58" grpId="0" animBg="1"/>
      <p:bldP spid="60" grpId="0" animBg="1"/>
      <p:bldP spid="61" grpId="0" animBg="1"/>
      <p:bldP spid="71" grpId="0" animBg="1"/>
      <p:bldP spid="72" grpId="0" animBg="1"/>
      <p:bldP spid="73" grpId="0" animBg="1"/>
      <p:bldP spid="74" grpId="0" animBg="1"/>
      <p:bldP spid="27" grpId="0" animBg="1"/>
      <p:bldP spid="28" grpId="0" animBg="1"/>
      <p:bldP spid="29" grpId="0" animBg="1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819400" y="304800"/>
            <a:ext cx="2090316" cy="1753168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457200" y="685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the Hive: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286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first depict the (non-negative) partition </a:t>
            </a:r>
            <a:r>
              <a:rPr lang="en-US" sz="20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000" dirty="0" smtClean="0"/>
              <a:t> : 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5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6443403" y="533400"/>
            <a:ext cx="1561192" cy="32300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6400800" y="914400"/>
            <a:ext cx="2150561" cy="319918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6400800" y="1295400"/>
            <a:ext cx="1811153" cy="322780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4267200" y="2819400"/>
            <a:ext cx="4074761" cy="1489891"/>
          </a:xfrm>
          <a:prstGeom prst="rect">
            <a:avLst/>
          </a:prstGeom>
          <a:noFill/>
          <a:ln/>
          <a:effectLst/>
        </p:spPr>
      </p:pic>
      <p:sp>
        <p:nvSpPr>
          <p:cNvPr id="23" name="TextBox 22"/>
          <p:cNvSpPr txBox="1"/>
          <p:nvPr/>
        </p:nvSpPr>
        <p:spPr>
          <a:xfrm>
            <a:off x="4572000" y="4648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then extend the diagram by the non-negative interior parts </a:t>
            </a:r>
            <a:r>
              <a:rPr lang="en-US" sz="2000" dirty="0" err="1" smtClean="0">
                <a:latin typeface="Calibri"/>
              </a:rPr>
              <a:t>k</a:t>
            </a:r>
            <a:r>
              <a:rPr lang="en-US" sz="2000" baseline="-25000" dirty="0" err="1" smtClean="0">
                <a:latin typeface="Calibri"/>
              </a:rPr>
              <a:t>ij</a:t>
            </a:r>
            <a:r>
              <a:rPr lang="en-US" sz="2000" dirty="0" smtClean="0"/>
              <a:t>, of the filling       where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j…</a:t>
            </a:r>
            <a:endParaRPr lang="en-US" sz="2000" dirty="0"/>
          </a:p>
        </p:txBody>
      </p:sp>
      <p:pic>
        <p:nvPicPr>
          <p:cNvPr id="31" name="Picture 3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4267200" y="2819400"/>
            <a:ext cx="4077198" cy="1490782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1447800" y="2819400"/>
            <a:ext cx="6927128" cy="1493381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1449899" y="2819400"/>
            <a:ext cx="6925802" cy="1493095"/>
          </a:xfrm>
          <a:prstGeom prst="rect">
            <a:avLst/>
          </a:prstGeom>
          <a:noFill/>
          <a:ln/>
          <a:effectLst/>
        </p:spPr>
      </p:pic>
      <p:sp>
        <p:nvSpPr>
          <p:cNvPr id="35" name="TextBox 34"/>
          <p:cNvSpPr txBox="1"/>
          <p:nvPr/>
        </p:nvSpPr>
        <p:spPr>
          <a:xfrm>
            <a:off x="4800600" y="5715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…followed by the (negative) edge parts </a:t>
            </a:r>
            <a:r>
              <a:rPr lang="en-US" dirty="0" err="1" smtClean="0">
                <a:latin typeface="Calibri"/>
              </a:rPr>
              <a:t>k</a:t>
            </a:r>
            <a:r>
              <a:rPr lang="en-US" baseline="-25000" dirty="0" err="1" smtClean="0">
                <a:latin typeface="Calibri"/>
              </a:rPr>
              <a:t>ii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results in the shape     .</a:t>
            </a:r>
            <a:endParaRPr lang="en-US" dirty="0"/>
          </a:p>
        </p:txBody>
      </p:sp>
      <p:pic>
        <p:nvPicPr>
          <p:cNvPr id="39" name="Picture 38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5376672" y="5303520"/>
            <a:ext cx="192933" cy="315709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276600" y="4648200"/>
            <a:ext cx="215999" cy="32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3" grpId="0"/>
      <p:bldP spid="35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124200" y="685800"/>
            <a:ext cx="2087323" cy="166649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057400" y="3200400"/>
            <a:ext cx="5137471" cy="1490944"/>
          </a:xfrm>
          <a:prstGeom prst="rect">
            <a:avLst/>
          </a:prstGeom>
          <a:noFill/>
          <a:ln/>
          <a:effectLst/>
        </p:spPr>
      </p:pic>
      <p:cxnSp>
        <p:nvCxnSpPr>
          <p:cNvPr id="13" name="Shape 12"/>
          <p:cNvCxnSpPr>
            <a:stCxn id="7" idx="1"/>
          </p:cNvCxnSpPr>
          <p:nvPr/>
        </p:nvCxnSpPr>
        <p:spPr>
          <a:xfrm rot="10800000" flipH="1" flipV="1">
            <a:off x="3124200" y="1519046"/>
            <a:ext cx="381000" cy="2062354"/>
          </a:xfrm>
          <a:prstGeom prst="curvedConnector4">
            <a:avLst>
              <a:gd name="adj1" fmla="val -560282"/>
              <a:gd name="adj2" fmla="val 10392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57400" y="3200400"/>
            <a:ext cx="5148000" cy="1494000"/>
          </a:xfrm>
          <a:prstGeom prst="rect">
            <a:avLst/>
          </a:prstGeom>
        </p:spPr>
      </p:pic>
      <p:pic>
        <p:nvPicPr>
          <p:cNvPr id="29" name="Picture 2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057400" y="3200400"/>
            <a:ext cx="5139813" cy="1491624"/>
          </a:xfrm>
          <a:prstGeom prst="rect">
            <a:avLst/>
          </a:prstGeom>
          <a:noFill/>
          <a:ln/>
          <a:effectLst/>
        </p:spPr>
      </p:pic>
      <p:cxnSp>
        <p:nvCxnSpPr>
          <p:cNvPr id="31" name="Curved Connector 30"/>
          <p:cNvCxnSpPr>
            <a:stCxn id="7" idx="3"/>
          </p:cNvCxnSpPr>
          <p:nvPr/>
        </p:nvCxnSpPr>
        <p:spPr>
          <a:xfrm>
            <a:off x="5211523" y="1519046"/>
            <a:ext cx="1646477" cy="1528954"/>
          </a:xfrm>
          <a:prstGeom prst="curvedConnector3">
            <a:avLst>
              <a:gd name="adj1" fmla="val 123528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2933699" y="3162300"/>
            <a:ext cx="2057400" cy="457200"/>
          </a:xfrm>
          <a:prstGeom prst="curvedConnector3">
            <a:avLst>
              <a:gd name="adj1" fmla="val 17394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81400" y="533400"/>
            <a:ext cx="2093313" cy="167127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143000" y="2971800"/>
            <a:ext cx="7160065" cy="2081623"/>
          </a:xfrm>
          <a:prstGeom prst="rect">
            <a:avLst/>
          </a:prstGeom>
          <a:noFill/>
          <a:ln/>
          <a:effectLst/>
        </p:spPr>
      </p:pic>
      <p:sp>
        <p:nvSpPr>
          <p:cNvPr id="25" name="Freeform 24"/>
          <p:cNvSpPr/>
          <p:nvPr/>
        </p:nvSpPr>
        <p:spPr>
          <a:xfrm>
            <a:off x="76200" y="385482"/>
            <a:ext cx="3675529" cy="3527612"/>
          </a:xfrm>
          <a:custGeom>
            <a:avLst/>
            <a:gdLst>
              <a:gd name="connsiteX0" fmla="*/ 3675529 w 3675529"/>
              <a:gd name="connsiteY0" fmla="*/ 582706 h 3527612"/>
              <a:gd name="connsiteX1" fmla="*/ 1712259 w 3675529"/>
              <a:gd name="connsiteY1" fmla="*/ 58271 h 3527612"/>
              <a:gd name="connsiteX2" fmla="*/ 259976 w 3675529"/>
              <a:gd name="connsiteY2" fmla="*/ 932330 h 3527612"/>
              <a:gd name="connsiteX3" fmla="*/ 152400 w 3675529"/>
              <a:gd name="connsiteY3" fmla="*/ 3030071 h 3527612"/>
              <a:gd name="connsiteX4" fmla="*/ 1013012 w 3675529"/>
              <a:gd name="connsiteY4" fmla="*/ 3527612 h 352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5529" h="3527612">
                <a:moveTo>
                  <a:pt x="3675529" y="582706"/>
                </a:moveTo>
                <a:cubicBezTo>
                  <a:pt x="2978523" y="291353"/>
                  <a:pt x="2281518" y="0"/>
                  <a:pt x="1712259" y="58271"/>
                </a:cubicBezTo>
                <a:cubicBezTo>
                  <a:pt x="1143000" y="116542"/>
                  <a:pt x="519953" y="437030"/>
                  <a:pt x="259976" y="932330"/>
                </a:cubicBezTo>
                <a:cubicBezTo>
                  <a:pt x="0" y="1427630"/>
                  <a:pt x="26894" y="2597524"/>
                  <a:pt x="152400" y="3030071"/>
                </a:cubicBezTo>
                <a:cubicBezTo>
                  <a:pt x="277906" y="3462618"/>
                  <a:pt x="645459" y="3495115"/>
                  <a:pt x="1013012" y="3527612"/>
                </a:cubicBezTo>
              </a:path>
            </a:pathLst>
          </a:cu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057400" y="990600"/>
            <a:ext cx="3155324" cy="1884609"/>
          </a:xfrm>
          <a:custGeom>
            <a:avLst/>
            <a:gdLst>
              <a:gd name="connsiteX0" fmla="*/ 3155324 w 3155324"/>
              <a:gd name="connsiteY0" fmla="*/ 81566 h 1884609"/>
              <a:gd name="connsiteX1" fmla="*/ 605307 w 3155324"/>
              <a:gd name="connsiteY1" fmla="*/ 300507 h 1884609"/>
              <a:gd name="connsiteX2" fmla="*/ 0 w 3155324"/>
              <a:gd name="connsiteY2" fmla="*/ 1884609 h 188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5324" h="1884609">
                <a:moveTo>
                  <a:pt x="3155324" y="81566"/>
                </a:moveTo>
                <a:cubicBezTo>
                  <a:pt x="2143259" y="40783"/>
                  <a:pt x="1131194" y="0"/>
                  <a:pt x="605307" y="300507"/>
                </a:cubicBezTo>
                <a:cubicBezTo>
                  <a:pt x="79420" y="601014"/>
                  <a:pt x="39710" y="1242811"/>
                  <a:pt x="0" y="1884609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143000" y="2971800"/>
            <a:ext cx="7166246" cy="208342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143000" y="2971800"/>
            <a:ext cx="7172432" cy="208521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143000" y="2971800"/>
            <a:ext cx="7178624" cy="2087019"/>
          </a:xfrm>
          <a:prstGeom prst="rect">
            <a:avLst/>
          </a:prstGeom>
          <a:noFill/>
          <a:ln/>
          <a:effectLst/>
        </p:spPr>
      </p:pic>
      <p:sp>
        <p:nvSpPr>
          <p:cNvPr id="26" name="Freeform 25"/>
          <p:cNvSpPr/>
          <p:nvPr/>
        </p:nvSpPr>
        <p:spPr>
          <a:xfrm>
            <a:off x="2920253" y="2299447"/>
            <a:ext cx="4132729" cy="3682253"/>
          </a:xfrm>
          <a:custGeom>
            <a:avLst/>
            <a:gdLst>
              <a:gd name="connsiteX0" fmla="*/ 1638300 w 4132729"/>
              <a:gd name="connsiteY0" fmla="*/ 0 h 3682253"/>
              <a:gd name="connsiteX1" fmla="*/ 172571 w 4132729"/>
              <a:gd name="connsiteY1" fmla="*/ 1331259 h 3682253"/>
              <a:gd name="connsiteX2" fmla="*/ 602876 w 4132729"/>
              <a:gd name="connsiteY2" fmla="*/ 2904565 h 3682253"/>
              <a:gd name="connsiteX3" fmla="*/ 3588123 w 4132729"/>
              <a:gd name="connsiteY3" fmla="*/ 3657600 h 3682253"/>
              <a:gd name="connsiteX4" fmla="*/ 3870512 w 4132729"/>
              <a:gd name="connsiteY4" fmla="*/ 2756647 h 36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2729" h="3682253">
                <a:moveTo>
                  <a:pt x="1638300" y="0"/>
                </a:moveTo>
                <a:cubicBezTo>
                  <a:pt x="991721" y="423582"/>
                  <a:pt x="345142" y="847165"/>
                  <a:pt x="172571" y="1331259"/>
                </a:cubicBezTo>
                <a:cubicBezTo>
                  <a:pt x="0" y="1815353"/>
                  <a:pt x="33617" y="2516842"/>
                  <a:pt x="602876" y="2904565"/>
                </a:cubicBezTo>
                <a:cubicBezTo>
                  <a:pt x="1172135" y="3292289"/>
                  <a:pt x="3043517" y="3682253"/>
                  <a:pt x="3588123" y="3657600"/>
                </a:cubicBezTo>
                <a:cubicBezTo>
                  <a:pt x="4132729" y="3632947"/>
                  <a:pt x="4001620" y="3194797"/>
                  <a:pt x="3870512" y="2756647"/>
                </a:cubicBezTo>
              </a:path>
            </a:pathLst>
          </a:cu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05200" y="533400"/>
            <a:ext cx="2093313" cy="1705037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133600" y="2286000"/>
            <a:ext cx="6131569" cy="2240910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133600" y="2286000"/>
            <a:ext cx="6130347" cy="224046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57200" y="2286000"/>
            <a:ext cx="7777783" cy="223989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57200" y="2286000"/>
            <a:ext cx="7775798" cy="2239320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>
          <a:xfrm>
            <a:off x="3960254" y="0"/>
            <a:ext cx="5183746" cy="2283854"/>
          </a:xfrm>
          <a:custGeom>
            <a:avLst/>
            <a:gdLst>
              <a:gd name="connsiteX0" fmla="*/ 0 w 5183746"/>
              <a:gd name="connsiteY0" fmla="*/ 1073240 h 2283854"/>
              <a:gd name="connsiteX1" fmla="*/ 528034 w 5183746"/>
              <a:gd name="connsiteY1" fmla="*/ 94445 h 2283854"/>
              <a:gd name="connsiteX2" fmla="*/ 2459865 w 5183746"/>
              <a:gd name="connsiteY2" fmla="*/ 506569 h 2283854"/>
              <a:gd name="connsiteX3" fmla="*/ 4829577 w 5183746"/>
              <a:gd name="connsiteY3" fmla="*/ 1627031 h 2283854"/>
              <a:gd name="connsiteX4" fmla="*/ 4584879 w 5183746"/>
              <a:gd name="connsiteY4" fmla="*/ 2283854 h 22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746" h="2283854">
                <a:moveTo>
                  <a:pt x="0" y="1073240"/>
                </a:moveTo>
                <a:cubicBezTo>
                  <a:pt x="59028" y="631065"/>
                  <a:pt x="118057" y="188890"/>
                  <a:pt x="528034" y="94445"/>
                </a:cubicBezTo>
                <a:cubicBezTo>
                  <a:pt x="938011" y="0"/>
                  <a:pt x="1742941" y="251138"/>
                  <a:pt x="2459865" y="506569"/>
                </a:cubicBezTo>
                <a:cubicBezTo>
                  <a:pt x="3176789" y="762000"/>
                  <a:pt x="4475408" y="1330817"/>
                  <a:pt x="4829577" y="1627031"/>
                </a:cubicBezTo>
                <a:cubicBezTo>
                  <a:pt x="5183746" y="1923245"/>
                  <a:pt x="4884312" y="2103549"/>
                  <a:pt x="4584879" y="2283854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460642" y="701899"/>
            <a:ext cx="1575516" cy="1616298"/>
          </a:xfrm>
          <a:custGeom>
            <a:avLst/>
            <a:gdLst>
              <a:gd name="connsiteX0" fmla="*/ 0 w 1575516"/>
              <a:gd name="connsiteY0" fmla="*/ 302653 h 1616298"/>
              <a:gd name="connsiteX1" fmla="*/ 540913 w 1575516"/>
              <a:gd name="connsiteY1" fmla="*/ 96591 h 1616298"/>
              <a:gd name="connsiteX2" fmla="*/ 1262130 w 1575516"/>
              <a:gd name="connsiteY2" fmla="*/ 135228 h 1616298"/>
              <a:gd name="connsiteX3" fmla="*/ 1558344 w 1575516"/>
              <a:gd name="connsiteY3" fmla="*/ 907960 h 1616298"/>
              <a:gd name="connsiteX4" fmla="*/ 1365161 w 1575516"/>
              <a:gd name="connsiteY4" fmla="*/ 1616298 h 161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516" h="1616298">
                <a:moveTo>
                  <a:pt x="0" y="302653"/>
                </a:moveTo>
                <a:cubicBezTo>
                  <a:pt x="165279" y="213574"/>
                  <a:pt x="330558" y="124495"/>
                  <a:pt x="540913" y="96591"/>
                </a:cubicBezTo>
                <a:cubicBezTo>
                  <a:pt x="751268" y="68687"/>
                  <a:pt x="1092558" y="0"/>
                  <a:pt x="1262130" y="135228"/>
                </a:cubicBezTo>
                <a:cubicBezTo>
                  <a:pt x="1431702" y="270456"/>
                  <a:pt x="1541172" y="661115"/>
                  <a:pt x="1558344" y="907960"/>
                </a:cubicBezTo>
                <a:cubicBezTo>
                  <a:pt x="1575516" y="1154805"/>
                  <a:pt x="1470338" y="1385551"/>
                  <a:pt x="1365161" y="1616298"/>
                </a:cubicBezTo>
              </a:path>
            </a:pathLst>
          </a:cu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62648" y="2240924"/>
            <a:ext cx="1268569" cy="2998631"/>
          </a:xfrm>
          <a:custGeom>
            <a:avLst/>
            <a:gdLst>
              <a:gd name="connsiteX0" fmla="*/ 1026017 w 1268569"/>
              <a:gd name="connsiteY0" fmla="*/ 0 h 2998631"/>
              <a:gd name="connsiteX1" fmla="*/ 562377 w 1268569"/>
              <a:gd name="connsiteY1" fmla="*/ 1004552 h 2998631"/>
              <a:gd name="connsiteX2" fmla="*/ 85859 w 1268569"/>
              <a:gd name="connsiteY2" fmla="*/ 2717442 h 2998631"/>
              <a:gd name="connsiteX3" fmla="*/ 1077532 w 1268569"/>
              <a:gd name="connsiteY3" fmla="*/ 2691684 h 2998631"/>
              <a:gd name="connsiteX4" fmla="*/ 1232079 w 1268569"/>
              <a:gd name="connsiteY4" fmla="*/ 2279561 h 299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569" h="2998631">
                <a:moveTo>
                  <a:pt x="1026017" y="0"/>
                </a:moveTo>
                <a:cubicBezTo>
                  <a:pt x="872543" y="275822"/>
                  <a:pt x="719070" y="551645"/>
                  <a:pt x="562377" y="1004552"/>
                </a:cubicBezTo>
                <a:cubicBezTo>
                  <a:pt x="405684" y="1457459"/>
                  <a:pt x="0" y="2436253"/>
                  <a:pt x="85859" y="2717442"/>
                </a:cubicBezTo>
                <a:cubicBezTo>
                  <a:pt x="171718" y="2998631"/>
                  <a:pt x="886495" y="2764664"/>
                  <a:pt x="1077532" y="2691684"/>
                </a:cubicBezTo>
                <a:cubicBezTo>
                  <a:pt x="1268569" y="2618704"/>
                  <a:pt x="1250324" y="2449132"/>
                  <a:pt x="1232079" y="2279561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10"/>
              </a:rPr>
              <a:t>A</a:t>
            </a:r>
            <a:r>
              <a:rPr lang="en-US" smtClean="0">
                <a:latin typeface="MSBM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5"/>
              </a:rPr>
              <a:t>A</a:t>
            </a:r>
            <a:endParaRPr lang="en-US"/>
          </a:p>
        </p:txBody>
      </p:sp>
      <p:pic>
        <p:nvPicPr>
          <p:cNvPr id="12" name="Picture 11" descr="TP_tmp.emf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810000" y="2438400"/>
            <a:ext cx="3409830" cy="2666250"/>
          </a:xfrm>
          <a:prstGeom prst="rect">
            <a:avLst/>
          </a:prstGeom>
          <a:noFill/>
          <a:ln/>
          <a:effectLst/>
        </p:spPr>
      </p:pic>
      <p:sp>
        <p:nvSpPr>
          <p:cNvPr id="20" name="Diamond 19"/>
          <p:cNvSpPr/>
          <p:nvPr/>
        </p:nvSpPr>
        <p:spPr>
          <a:xfrm>
            <a:off x="5105400" y="2590800"/>
            <a:ext cx="685800" cy="990600"/>
          </a:xfrm>
          <a:prstGeom prst="diamond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>
            <a:spLocks/>
          </p:cNvSpPr>
          <p:nvPr/>
        </p:nvSpPr>
        <p:spPr>
          <a:xfrm rot="3600000">
            <a:off x="4664952" y="3276705"/>
            <a:ext cx="643468" cy="1114098"/>
          </a:xfrm>
          <a:prstGeom prst="diamond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>
            <a:spLocks/>
          </p:cNvSpPr>
          <p:nvPr/>
        </p:nvSpPr>
        <p:spPr>
          <a:xfrm rot="-3600000">
            <a:off x="5655551" y="4191105"/>
            <a:ext cx="643468" cy="1114098"/>
          </a:xfrm>
          <a:prstGeom prst="diamond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533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triangular array of </a:t>
            </a:r>
            <a:r>
              <a:rPr lang="en-US" sz="2400" b="1" i="1" dirty="0" smtClean="0"/>
              <a:t>real numbers </a:t>
            </a:r>
            <a:r>
              <a:rPr lang="en-US" sz="2400" dirty="0" smtClean="0"/>
              <a:t>satisfying the “rhombus inequalities”.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2057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 of Obtuse Entries </a:t>
            </a:r>
          </a:p>
          <a:p>
            <a:r>
              <a:rPr lang="en-US" sz="2400" dirty="0" smtClean="0">
                <a:latin typeface="cmsy10"/>
              </a:rPr>
              <a:t>      ¸</a:t>
            </a:r>
            <a:r>
              <a:rPr lang="en-US" sz="2400" dirty="0" smtClean="0"/>
              <a:t>  Sum of Acute Entries.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3400" y="4572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Hives: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95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(Hives appear in the proof of the Saturation Conjecture, </a:t>
            </a:r>
            <a:r>
              <a:rPr lang="en-US" dirty="0" err="1" smtClean="0"/>
              <a:t>eigenvalue</a:t>
            </a:r>
            <a:r>
              <a:rPr lang="en-US" dirty="0" smtClean="0"/>
              <a:t> problems for </a:t>
            </a:r>
            <a:r>
              <a:rPr lang="en-US" dirty="0" err="1" smtClean="0"/>
              <a:t>Hermitian</a:t>
            </a:r>
            <a:r>
              <a:rPr lang="en-US" dirty="0" smtClean="0"/>
              <a:t> matrices, representation theory, etc…)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2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8" grpId="0" animBg="1"/>
      <p:bldP spid="24" grpId="0"/>
      <p:bldP spid="2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457200" y="3429000"/>
            <a:ext cx="2736000" cy="27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a hive is of </a:t>
            </a:r>
            <a:r>
              <a:rPr lang="en-US" b="1" i="1" dirty="0" smtClean="0"/>
              <a:t>type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dirty="0" smtClean="0"/>
              <a:t> ;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dirty="0" smtClean="0"/>
              <a:t>).  </a:t>
            </a:r>
          </a:p>
          <a:p>
            <a:endParaRPr lang="en-US" dirty="0" smtClean="0"/>
          </a:p>
          <a:p>
            <a:r>
              <a:rPr lang="en-US" dirty="0" smtClean="0"/>
              <a:t>We shall let </a:t>
            </a:r>
            <a:r>
              <a:rPr lang="en-US" b="1" dirty="0" smtClean="0"/>
              <a:t>Hive(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b="1" dirty="0" smtClean="0"/>
              <a:t> , </a:t>
            </a:r>
            <a:r>
              <a:rPr lang="en-US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b="1" dirty="0" smtClean="0"/>
              <a:t> ;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="1" dirty="0" smtClean="0"/>
              <a:t>) </a:t>
            </a:r>
            <a:r>
              <a:rPr lang="en-US" dirty="0" smtClean="0"/>
              <a:t>denote the set of all hives of this type.</a:t>
            </a:r>
            <a:endParaRPr lang="en-US" dirty="0"/>
          </a:p>
        </p:txBody>
      </p:sp>
      <p:pic>
        <p:nvPicPr>
          <p:cNvPr id="31" name="Picture 3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3810000" y="2438400"/>
            <a:ext cx="3408466" cy="2667000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/>
          <a:stretch>
            <a:fillRect/>
          </a:stretch>
        </p:blipFill>
        <p:spPr bwMode="auto">
          <a:xfrm rot="8280000">
            <a:off x="4877139" y="2575470"/>
            <a:ext cx="480954" cy="185631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/>
          <a:stretch>
            <a:fillRect/>
          </a:stretch>
        </p:blipFill>
        <p:spPr bwMode="auto">
          <a:xfrm rot="7699738">
            <a:off x="3657939" y="4480471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/>
          <a:stretch>
            <a:fillRect/>
          </a:stretch>
        </p:blipFill>
        <p:spPr bwMode="auto">
          <a:xfrm rot="7574711">
            <a:off x="3938958" y="3966004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/>
          <a:stretch>
            <a:fillRect/>
          </a:stretch>
        </p:blipFill>
        <p:spPr bwMode="auto">
          <a:xfrm rot="8280000">
            <a:off x="4267538" y="3489871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/>
          <a:stretch>
            <a:fillRect/>
          </a:stretch>
        </p:blipFill>
        <p:spPr bwMode="auto">
          <a:xfrm rot="8280000">
            <a:off x="4572339" y="3032670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/>
          <a:stretch>
            <a:fillRect/>
          </a:stretch>
        </p:blipFill>
        <p:spPr bwMode="auto">
          <a:xfrm rot="21780000">
            <a:off x="3966928" y="5117859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/>
          <a:stretch>
            <a:fillRect/>
          </a:stretch>
        </p:blipFill>
        <p:spPr bwMode="auto">
          <a:xfrm rot="21780000">
            <a:off x="4652729" y="5041659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/>
          <a:stretch>
            <a:fillRect/>
          </a:stretch>
        </p:blipFill>
        <p:spPr bwMode="auto">
          <a:xfrm rot="21780000">
            <a:off x="5262329" y="5041658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/>
          <a:stretch>
            <a:fillRect/>
          </a:stretch>
        </p:blipFill>
        <p:spPr bwMode="auto">
          <a:xfrm rot="21780000">
            <a:off x="5871928" y="5117859"/>
            <a:ext cx="480954" cy="185631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/>
          <a:stretch>
            <a:fillRect/>
          </a:stretch>
        </p:blipFill>
        <p:spPr bwMode="auto">
          <a:xfrm rot="21780000">
            <a:off x="6481528" y="5117859"/>
            <a:ext cx="480954" cy="185631"/>
          </a:xfrm>
          <a:prstGeom prst="rect">
            <a:avLst/>
          </a:prstGeom>
          <a:noFill/>
          <a:ln/>
          <a:effectLst/>
        </p:spPr>
      </p:pic>
      <p:sp>
        <p:nvSpPr>
          <p:cNvPr id="32" name="TextBox 31"/>
          <p:cNvSpPr txBox="1"/>
          <p:nvPr/>
        </p:nvSpPr>
        <p:spPr>
          <a:xfrm>
            <a:off x="533400" y="1066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the Rhombus Inequalities, differences of consecutive edge entries yield a decreasing Partition of Real Numbers:</a:t>
            </a:r>
            <a:endParaRPr lang="en-US" sz="2000" dirty="0"/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24400" y="2362200"/>
            <a:ext cx="305999" cy="215999"/>
          </a:xfrm>
          <a:prstGeom prst="rect">
            <a:avLst/>
          </a:prstGeom>
        </p:spPr>
      </p:pic>
      <p:pic>
        <p:nvPicPr>
          <p:cNvPr id="36" name="Picture 35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4419600" y="2819400"/>
            <a:ext cx="305999" cy="215999"/>
          </a:xfrm>
          <a:prstGeom prst="rect">
            <a:avLst/>
          </a:prstGeom>
        </p:spPr>
      </p:pic>
      <p:pic>
        <p:nvPicPr>
          <p:cNvPr id="38" name="Picture 37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4114800" y="3352800"/>
            <a:ext cx="305999" cy="21599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33400" y="4572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Hives: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79" name="Picture 78" descr="TP_tmp.emf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/>
          <a:stretch>
            <a:fillRect/>
          </a:stretch>
        </p:blipFill>
        <p:spPr bwMode="auto">
          <a:xfrm rot="13690508">
            <a:off x="5554388" y="2510477"/>
            <a:ext cx="475483" cy="185144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/>
          <a:stretch>
            <a:fillRect/>
          </a:stretch>
        </p:blipFill>
        <p:spPr bwMode="auto">
          <a:xfrm rot="14870801">
            <a:off x="5927591" y="3049116"/>
            <a:ext cx="475483" cy="185144"/>
          </a:xfrm>
          <a:prstGeom prst="rect">
            <a:avLst/>
          </a:prstGeom>
          <a:noFill/>
          <a:ln/>
          <a:effectLst/>
        </p:spPr>
      </p:pic>
      <p:pic>
        <p:nvPicPr>
          <p:cNvPr id="81" name="Picture 80" descr="TP_tmp.emf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/>
          <a:stretch>
            <a:fillRect/>
          </a:stretch>
        </p:blipFill>
        <p:spPr bwMode="auto">
          <a:xfrm rot="14205752">
            <a:off x="6220096" y="3511994"/>
            <a:ext cx="475483" cy="185144"/>
          </a:xfrm>
          <a:prstGeom prst="rect">
            <a:avLst/>
          </a:prstGeom>
          <a:noFill/>
          <a:ln/>
          <a:effectLst/>
        </p:spPr>
      </p:pic>
      <p:pic>
        <p:nvPicPr>
          <p:cNvPr id="82" name="Picture 81" descr="TP_tmp.emf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/>
          <a:stretch>
            <a:fillRect/>
          </a:stretch>
        </p:blipFill>
        <p:spPr bwMode="auto">
          <a:xfrm rot="14280000">
            <a:off x="6521603" y="3970304"/>
            <a:ext cx="475483" cy="185144"/>
          </a:xfrm>
          <a:prstGeom prst="rect">
            <a:avLst/>
          </a:prstGeom>
          <a:noFill/>
          <a:ln/>
          <a:effectLst/>
        </p:spPr>
      </p:pic>
      <p:pic>
        <p:nvPicPr>
          <p:cNvPr id="83" name="Picture 82" descr="TP_tmp.emf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/>
          <a:stretch>
            <a:fillRect/>
          </a:stretch>
        </p:blipFill>
        <p:spPr bwMode="auto">
          <a:xfrm rot="15000000">
            <a:off x="6865924" y="4508305"/>
            <a:ext cx="475483" cy="185144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emf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969264" y="3429000"/>
            <a:ext cx="1997999" cy="324000"/>
          </a:xfrm>
          <a:prstGeom prst="rect">
            <a:avLst/>
          </a:prstGeom>
        </p:spPr>
      </p:pic>
      <p:pic>
        <p:nvPicPr>
          <p:cNvPr id="47" name="Picture 46" descr="TP_tmp.emf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3026664" y="3505200"/>
            <a:ext cx="215999" cy="125999"/>
          </a:xfrm>
          <a:prstGeom prst="rect">
            <a:avLst/>
          </a:prstGeom>
        </p:spPr>
      </p:pic>
      <p:pic>
        <p:nvPicPr>
          <p:cNvPr id="94" name="Picture 93" descr="TP_tmp.emf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/>
          <a:stretch>
            <a:fillRect/>
          </a:stretch>
        </p:blipFill>
        <p:spPr bwMode="auto">
          <a:xfrm>
            <a:off x="3328416" y="3352800"/>
            <a:ext cx="361749" cy="460408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emf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2"/>
          <a:stretch>
            <a:fillRect/>
          </a:stretch>
        </p:blipFill>
        <p:spPr>
          <a:xfrm>
            <a:off x="4038600" y="5410200"/>
            <a:ext cx="252000" cy="216000"/>
          </a:xfrm>
          <a:prstGeom prst="rect">
            <a:avLst/>
          </a:prstGeom>
        </p:spPr>
      </p:pic>
      <p:pic>
        <p:nvPicPr>
          <p:cNvPr id="57" name="Picture 56" descr="TP_tmp.e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4800600" y="5410200"/>
            <a:ext cx="269999" cy="215999"/>
          </a:xfrm>
          <a:prstGeom prst="rect">
            <a:avLst/>
          </a:prstGeom>
        </p:spPr>
      </p:pic>
      <p:pic>
        <p:nvPicPr>
          <p:cNvPr id="59" name="Picture 58" descr="TP_tmp.emf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5410200" y="5410200"/>
            <a:ext cx="269999" cy="215999"/>
          </a:xfrm>
          <a:prstGeom prst="rect">
            <a:avLst/>
          </a:prstGeom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6019800" y="5410200"/>
            <a:ext cx="269999" cy="215999"/>
          </a:xfrm>
          <a:prstGeom prst="rect">
            <a:avLst/>
          </a:prstGeom>
        </p:spPr>
      </p:pic>
      <p:pic>
        <p:nvPicPr>
          <p:cNvPr id="63" name="Picture 62" descr="TP_tmp.emf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6629400" y="5410200"/>
            <a:ext cx="269999" cy="215999"/>
          </a:xfrm>
          <a:prstGeom prst="rect">
            <a:avLst/>
          </a:prstGeom>
        </p:spPr>
      </p:pic>
      <p:pic>
        <p:nvPicPr>
          <p:cNvPr id="65" name="Picture 64" descr="TP_tmp.emf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7"/>
          <a:stretch>
            <a:fillRect/>
          </a:stretch>
        </p:blipFill>
        <p:spPr bwMode="auto">
          <a:xfrm>
            <a:off x="5334000" y="5867400"/>
            <a:ext cx="361749" cy="328863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8"/>
          <a:stretch>
            <a:fillRect/>
          </a:stretch>
        </p:blipFill>
        <p:spPr>
          <a:xfrm>
            <a:off x="5943600" y="2209800"/>
            <a:ext cx="269999" cy="305999"/>
          </a:xfrm>
          <a:prstGeom prst="rect">
            <a:avLst/>
          </a:prstGeom>
        </p:spPr>
      </p:pic>
      <p:pic>
        <p:nvPicPr>
          <p:cNvPr id="70" name="Picture 69" descr="TP_tmp.emf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9"/>
          <a:stretch>
            <a:fillRect/>
          </a:stretch>
        </p:blipFill>
        <p:spPr>
          <a:xfrm>
            <a:off x="6400800" y="2819400"/>
            <a:ext cx="305999" cy="305999"/>
          </a:xfrm>
          <a:prstGeom prst="rect">
            <a:avLst/>
          </a:prstGeom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0"/>
          <a:stretch>
            <a:fillRect/>
          </a:stretch>
        </p:blipFill>
        <p:spPr>
          <a:xfrm>
            <a:off x="6705600" y="3429000"/>
            <a:ext cx="305999" cy="305999"/>
          </a:xfrm>
          <a:prstGeom prst="rect">
            <a:avLst/>
          </a:prstGeom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1"/>
          <a:stretch>
            <a:fillRect/>
          </a:stretch>
        </p:blipFill>
        <p:spPr>
          <a:xfrm>
            <a:off x="7010400" y="3886200"/>
            <a:ext cx="305999" cy="305999"/>
          </a:xfrm>
          <a:prstGeom prst="rect">
            <a:avLst/>
          </a:prstGeom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62"/>
          <a:stretch>
            <a:fillRect/>
          </a:stretch>
        </p:blipFill>
        <p:spPr>
          <a:xfrm>
            <a:off x="7315200" y="4495800"/>
            <a:ext cx="305999" cy="305999"/>
          </a:xfrm>
          <a:prstGeom prst="rect">
            <a:avLst/>
          </a:prstGeom>
        </p:spPr>
      </p:pic>
      <p:pic>
        <p:nvPicPr>
          <p:cNvPr id="78" name="Picture 77" descr="TP_tmp.emf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63"/>
          <a:stretch>
            <a:fillRect/>
          </a:stretch>
        </p:blipFill>
        <p:spPr bwMode="auto">
          <a:xfrm>
            <a:off x="7086600" y="2971800"/>
            <a:ext cx="352491" cy="448625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emf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64"/>
          <a:stretch>
            <a:fillRect/>
          </a:stretch>
        </p:blipFill>
        <p:spPr bwMode="auto">
          <a:xfrm>
            <a:off x="3736842" y="3810000"/>
            <a:ext cx="317915" cy="211943"/>
          </a:xfrm>
          <a:prstGeom prst="rect">
            <a:avLst/>
          </a:prstGeom>
          <a:noFill/>
          <a:ln/>
          <a:effectLst/>
        </p:spPr>
      </p:pic>
      <p:pic>
        <p:nvPicPr>
          <p:cNvPr id="87" name="Picture 86" descr="TP_tmp.emf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65"/>
          <a:stretch>
            <a:fillRect/>
          </a:stretch>
        </p:blipFill>
        <p:spPr>
          <a:xfrm>
            <a:off x="5410200" y="1295400"/>
            <a:ext cx="1692000" cy="306000"/>
          </a:xfrm>
          <a:prstGeom prst="rect">
            <a:avLst/>
          </a:prstGeom>
        </p:spPr>
      </p:pic>
      <p:cxnSp>
        <p:nvCxnSpPr>
          <p:cNvPr id="89" name="Curved Connector 88"/>
          <p:cNvCxnSpPr/>
          <p:nvPr/>
        </p:nvCxnSpPr>
        <p:spPr>
          <a:xfrm rot="5400000">
            <a:off x="4648200" y="1600200"/>
            <a:ext cx="762000" cy="457200"/>
          </a:xfrm>
          <a:prstGeom prst="curvedConnector3">
            <a:avLst>
              <a:gd name="adj1" fmla="val -74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TP_tmp.emf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66"/>
          <a:stretch>
            <a:fillRect/>
          </a:stretch>
        </p:blipFill>
        <p:spPr>
          <a:xfrm>
            <a:off x="3505200" y="4419600"/>
            <a:ext cx="305999" cy="21599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28600" y="4191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the type of a hive may be defined with </a:t>
            </a:r>
            <a:r>
              <a:rPr lang="en-US" sz="2400" b="1" i="1" dirty="0" smtClean="0"/>
              <a:t>real-valued</a:t>
            </a:r>
            <a:r>
              <a:rPr lang="en-US" sz="2400" i="1" dirty="0" smtClean="0"/>
              <a:t>  “</a:t>
            </a:r>
            <a:r>
              <a:rPr lang="en-US" sz="2400" dirty="0" smtClean="0"/>
              <a:t>partitions”!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400" y="571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(though hives over the non-negative integers are often of particular interest.)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52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2" grpId="0"/>
      <p:bldP spid="49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5943600" y="152400"/>
            <a:ext cx="2514600" cy="990600"/>
          </a:xfrm>
          <a:prstGeom prst="cloudCallout">
            <a:avLst>
              <a:gd name="adj1" fmla="val -83829"/>
              <a:gd name="adj2" fmla="val 50799"/>
            </a:avLst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371600" y="8382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838200"/>
          </a:xfrm>
        </p:spPr>
        <p:txBody>
          <a:bodyPr/>
          <a:lstStyle/>
          <a:p>
            <a:pPr algn="l"/>
            <a:r>
              <a:rPr lang="en-US" sz="3200" u="sng" dirty="0" smtClean="0"/>
              <a:t>Invariants of Matrix Pairs</a:t>
            </a:r>
            <a:endParaRPr lang="en-US" sz="3200" u="sng" dirty="0"/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990600" y="2819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If </a:t>
            </a:r>
            <a:r>
              <a:rPr lang="en-US" sz="2400" dirty="0">
                <a:solidFill>
                  <a:srgbClr val="FF0066"/>
                </a:solidFill>
              </a:rPr>
              <a:t>M</a:t>
            </a:r>
            <a:r>
              <a:rPr lang="en-US" sz="2400" dirty="0"/>
              <a:t> </a:t>
            </a:r>
            <a:r>
              <a:rPr lang="en-US" sz="2400" b="1" dirty="0">
                <a:latin typeface="cmsy10" pitchFamily="34" charset="0"/>
              </a:rPr>
              <a:t>2</a:t>
            </a:r>
            <a:r>
              <a:rPr lang="en-US" sz="2400" dirty="0"/>
              <a:t> </a:t>
            </a:r>
            <a:r>
              <a:rPr lang="en-US" sz="2400" dirty="0" err="1" smtClean="0">
                <a:latin typeface="cmsy10" pitchFamily="34" charset="0"/>
              </a:rPr>
              <a:t>M</a:t>
            </a:r>
            <a:r>
              <a:rPr lang="en-US" sz="2400" baseline="-25000" dirty="0" err="1">
                <a:latin typeface="Calibri"/>
              </a:rPr>
              <a:t>r</a:t>
            </a:r>
            <a:r>
              <a:rPr lang="en-US" sz="2400" dirty="0" smtClean="0"/>
              <a:t>(R</a:t>
            </a:r>
            <a:r>
              <a:rPr lang="en-US" sz="2400" dirty="0"/>
              <a:t>), then there are invertible P,Q so that: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533400" y="48768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a diagonal matrix, where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4191000" y="4876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/>
              <a:t> </a:t>
            </a:r>
            <a:r>
              <a:rPr lang="en-US" sz="2800" b="1" dirty="0">
                <a:latin typeface="cmsy10" pitchFamily="34" charset="0"/>
              </a:rPr>
              <a:t>¸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/>
              <a:t> </a:t>
            </a:r>
            <a:r>
              <a:rPr lang="en-US" sz="2800" b="1" dirty="0">
                <a:latin typeface="cmsy10" pitchFamily="34" charset="0"/>
              </a:rPr>
              <a:t>¸</a:t>
            </a:r>
            <a:r>
              <a:rPr lang="en-US" sz="2800" dirty="0"/>
              <a:t> </a:t>
            </a:r>
            <a:r>
              <a:rPr lang="en-US" sz="2800" dirty="0">
                <a:latin typeface="MT Extra" pitchFamily="18" charset="2"/>
              </a:rPr>
              <a:t>L</a:t>
            </a:r>
            <a:r>
              <a:rPr lang="en-US" sz="2800" dirty="0"/>
              <a:t> </a:t>
            </a:r>
            <a:r>
              <a:rPr lang="en-US" sz="2800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sz="2800" baseline="-25000" dirty="0" smtClean="0">
                <a:sym typeface="Symbol" pitchFamily="18" charset="2"/>
              </a:rPr>
              <a:t>r</a:t>
            </a:r>
            <a:r>
              <a:rPr lang="en-US" sz="2800" dirty="0" smtClean="0"/>
              <a:t> </a:t>
            </a:r>
            <a:r>
              <a:rPr lang="en-US" sz="2800" b="1" dirty="0">
                <a:latin typeface="cmsy10" pitchFamily="34" charset="0"/>
              </a:rPr>
              <a:t>¸</a:t>
            </a:r>
            <a:r>
              <a:rPr lang="en-US" sz="2800" dirty="0"/>
              <a:t> 0.</a:t>
            </a:r>
          </a:p>
        </p:txBody>
      </p:sp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590800" y="3276600"/>
            <a:ext cx="3287515" cy="1536767"/>
          </a:xfrm>
          <a:prstGeom prst="rect">
            <a:avLst/>
          </a:prstGeom>
          <a:noFill/>
          <a:ln/>
          <a:effectLst/>
        </p:spPr>
      </p:pic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990600" y="3810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P</a:t>
            </a:r>
            <a:r>
              <a:rPr lang="en-US" sz="2400" dirty="0">
                <a:solidFill>
                  <a:srgbClr val="FF0066"/>
                </a:solidFill>
              </a:rPr>
              <a:t>M</a:t>
            </a:r>
            <a:r>
              <a:rPr lang="en-US" sz="2400" dirty="0"/>
              <a:t>Q</a:t>
            </a:r>
            <a:r>
              <a:rPr lang="en-US" sz="2400" baseline="30000" dirty="0"/>
              <a:t>-1</a:t>
            </a:r>
            <a:r>
              <a:rPr lang="en-US" sz="2400" dirty="0"/>
              <a:t>  =  </a:t>
            </a:r>
            <a:r>
              <a:rPr lang="en-US" sz="2400" dirty="0">
                <a:solidFill>
                  <a:srgbClr val="FF0066"/>
                </a:solidFill>
              </a:rPr>
              <a:t>D</a:t>
            </a:r>
            <a:r>
              <a:rPr lang="en-US" sz="2400" baseline="-25000" dirty="0">
                <a:solidFill>
                  <a:srgbClr val="FF0066"/>
                </a:solidFill>
                <a:latin typeface="Symbol" pitchFamily="18" charset="2"/>
                <a:sym typeface="Symbol" pitchFamily="18" charset="2"/>
              </a:rPr>
              <a:t>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6781800" y="3962400"/>
            <a:ext cx="2362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Uniquely determined by the orbit of </a:t>
            </a:r>
            <a:r>
              <a:rPr lang="en-US" dirty="0">
                <a:solidFill>
                  <a:srgbClr val="FF0066"/>
                </a:solidFill>
              </a:rPr>
              <a:t>M</a:t>
            </a:r>
          </a:p>
        </p:txBody>
      </p:sp>
      <p:cxnSp>
        <p:nvCxnSpPr>
          <p:cNvPr id="146450" name="AutoShape 18"/>
          <p:cNvCxnSpPr>
            <a:cxnSpLocks noChangeShapeType="1"/>
            <a:stCxn id="146448" idx="1"/>
            <a:endCxn id="146444" idx="0"/>
          </p:cNvCxnSpPr>
          <p:nvPr/>
        </p:nvCxnSpPr>
        <p:spPr bwMode="auto">
          <a:xfrm rot="10800000" flipV="1">
            <a:off x="5867400" y="4283074"/>
            <a:ext cx="914400" cy="5937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38200" y="5410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write  inv(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) =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800" dirty="0" smtClean="0">
                <a:latin typeface="Calibri"/>
              </a:rPr>
              <a:t>=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( </a:t>
            </a:r>
            <a:r>
              <a:rPr lang="en-US" sz="2800" dirty="0" smtClean="0">
                <a:latin typeface="cmmi10"/>
              </a:rPr>
              <a:t>¹</a:t>
            </a:r>
            <a:r>
              <a:rPr lang="en-US" sz="2800" baseline="-25000" dirty="0" smtClean="0">
                <a:latin typeface="Calibri"/>
              </a:rPr>
              <a:t>1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2800" dirty="0" smtClean="0">
                <a:latin typeface="Calibri"/>
              </a:rPr>
              <a:t>, …,  </a:t>
            </a:r>
            <a:r>
              <a:rPr lang="en-US" sz="2800" dirty="0" smtClean="0">
                <a:latin typeface="cmmi10"/>
              </a:rPr>
              <a:t>¹</a:t>
            </a:r>
            <a:r>
              <a:rPr lang="en-US" sz="2800" baseline="-25000" dirty="0" smtClean="0">
                <a:latin typeface="Calibri"/>
              </a:rPr>
              <a:t>r</a:t>
            </a:r>
            <a:r>
              <a:rPr lang="en-US" sz="2800" dirty="0" smtClean="0">
                <a:latin typeface="Calibri"/>
              </a:rPr>
              <a:t>  )</a:t>
            </a:r>
          </a:p>
          <a:p>
            <a:r>
              <a:rPr lang="en-US" sz="2800" dirty="0" smtClean="0"/>
              <a:t>                                  = </a:t>
            </a:r>
            <a:r>
              <a:rPr lang="en-US" sz="2800" b="1" i="1" dirty="0" smtClean="0"/>
              <a:t>The Invariant Partition </a:t>
            </a:r>
            <a:r>
              <a:rPr lang="en-US" sz="2800" b="1" dirty="0" smtClean="0"/>
              <a:t>of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90600" y="2438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L</a:t>
            </a:r>
            <a:r>
              <a:rPr lang="en-US" sz="2400" dirty="0" smtClean="0"/>
              <a:t>et </a:t>
            </a:r>
            <a:r>
              <a:rPr lang="en-US" sz="2400" dirty="0" err="1" smtClean="0">
                <a:latin typeface="cmsy10" pitchFamily="34" charset="0"/>
              </a:rPr>
              <a:t>M</a:t>
            </a:r>
            <a:r>
              <a:rPr lang="en-US" sz="2400" baseline="-25000" dirty="0" err="1">
                <a:latin typeface="Calibri"/>
              </a:rPr>
              <a:t>r</a:t>
            </a:r>
            <a:r>
              <a:rPr lang="en-US" sz="2400" dirty="0" smtClean="0"/>
              <a:t>(R</a:t>
            </a:r>
            <a:r>
              <a:rPr lang="en-US" sz="2400" dirty="0"/>
              <a:t>) denote the </a:t>
            </a:r>
            <a:r>
              <a:rPr lang="en-US" sz="2400" dirty="0" smtClean="0"/>
              <a:t>(r </a:t>
            </a:r>
            <a:r>
              <a:rPr lang="en-US" sz="2400" b="1" dirty="0">
                <a:latin typeface="cmsy10" pitchFamily="34" charset="0"/>
              </a:rPr>
              <a:t>£</a:t>
            </a:r>
            <a:r>
              <a:rPr lang="en-US" sz="2400" dirty="0"/>
              <a:t> </a:t>
            </a:r>
            <a:r>
              <a:rPr lang="en-US" sz="2400" dirty="0" smtClean="0"/>
              <a:t>r) </a:t>
            </a:r>
            <a:r>
              <a:rPr lang="en-US" sz="2400" dirty="0"/>
              <a:t>matrices over </a:t>
            </a:r>
            <a:r>
              <a:rPr lang="en-US" sz="2400" dirty="0" smtClean="0"/>
              <a:t>R,</a:t>
            </a:r>
            <a:endParaRPr lang="en-US" sz="24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29400" y="243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 dirty="0"/>
              <a:t>of full rank.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1066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R denote a </a:t>
            </a:r>
            <a:r>
              <a:rPr lang="en-US" sz="2400" i="1" dirty="0" smtClean="0"/>
              <a:t>discrete valuation ring</a:t>
            </a:r>
            <a:r>
              <a:rPr lang="en-US" sz="2400" dirty="0" smtClean="0"/>
              <a:t>, with </a:t>
            </a:r>
            <a:r>
              <a:rPr lang="en-US" sz="2400" dirty="0" err="1" smtClean="0"/>
              <a:t>uniformisant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cmmi10"/>
              </a:rPr>
              <a:t>t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R,</a:t>
            </a:r>
          </a:p>
          <a:p>
            <a:r>
              <a:rPr lang="en-US" sz="2400" dirty="0" smtClean="0"/>
              <a:t>so for all a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R, </a:t>
            </a:r>
            <a:r>
              <a:rPr lang="en-US" sz="2400" dirty="0" smtClean="0">
                <a:latin typeface="Calibri"/>
              </a:rPr>
              <a:t>a=</a:t>
            </a:r>
            <a:r>
              <a:rPr lang="en-US" sz="2400" dirty="0" err="1" smtClean="0">
                <a:latin typeface="Calibri"/>
              </a:rPr>
              <a:t>ut</a:t>
            </a:r>
            <a:r>
              <a:rPr lang="en-US" sz="2400" baseline="30000" dirty="0" err="1" smtClean="0">
                <a:latin typeface="Calibri"/>
              </a:rPr>
              <a:t>k</a:t>
            </a:r>
            <a:r>
              <a:rPr lang="en-US" sz="2400" dirty="0" smtClean="0"/>
              <a:t> for some unit u and a non-negative integer k.  </a:t>
            </a:r>
            <a:endParaRPr lang="en-US" sz="2400" dirty="0"/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8200" y="1981200"/>
            <a:ext cx="7188300" cy="396900"/>
          </a:xfrm>
          <a:prstGeom prst="rect">
            <a:avLst/>
          </a:prstGeom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315195" y="381000"/>
            <a:ext cx="1746807" cy="324150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57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6440" grpId="0"/>
      <p:bldP spid="146443" grpId="0"/>
      <p:bldP spid="146444" grpId="0"/>
      <p:bldP spid="146447" grpId="0"/>
      <p:bldP spid="146448" grpId="0"/>
      <p:bldP spid="18" grpId="0"/>
      <p:bldP spid="13" grpId="0"/>
      <p:bldP spid="1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28800" y="762000"/>
            <a:ext cx="5448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Suppose</a:t>
            </a:r>
            <a:r>
              <a:rPr lang="en-US" sz="2400" dirty="0" smtClean="0">
                <a:solidFill>
                  <a:srgbClr val="FF0066"/>
                </a:solidFill>
              </a:rPr>
              <a:t>  M, 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msy10" pitchFamily="34" charset="0"/>
              </a:rPr>
              <a:t>2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M</a:t>
            </a:r>
            <a:r>
              <a:rPr lang="en-US" sz="2400" baseline="-25000" dirty="0" err="1" smtClean="0">
                <a:latin typeface="Calibri"/>
              </a:rPr>
              <a:t>r</a:t>
            </a:r>
            <a:r>
              <a:rPr lang="en-US" sz="2400" dirty="0" smtClean="0"/>
              <a:t> (R) such that</a:t>
            </a:r>
          </a:p>
          <a:p>
            <a:pPr algn="l">
              <a:spcBef>
                <a:spcPct val="50000"/>
              </a:spcBef>
            </a:pPr>
            <a:r>
              <a:rPr lang="en-US" sz="2400" dirty="0" smtClean="0"/>
              <a:t>inv(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 , inv(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, and inv(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shall let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82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&lt;&lt; 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&gt;&gt;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  denote the </a:t>
            </a:r>
            <a:r>
              <a:rPr lang="en-US" sz="2400" i="1" dirty="0" smtClean="0"/>
              <a:t>orbit</a:t>
            </a:r>
            <a:r>
              <a:rPr lang="en-US" sz="2400" dirty="0" smtClean="0"/>
              <a:t> of the pair 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under the action of a triple of invertible matrices </a:t>
            </a:r>
          </a:p>
          <a:p>
            <a:r>
              <a:rPr lang="en-US" sz="2400" dirty="0" smtClean="0"/>
              <a:t>(P,Q,T)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GL</a:t>
            </a:r>
            <a:r>
              <a:rPr lang="en-US" sz="2400" baseline="-25000" dirty="0" err="1" smtClean="0">
                <a:latin typeface="Calibri"/>
              </a:rPr>
              <a:t>r</a:t>
            </a:r>
            <a:r>
              <a:rPr lang="en-US" sz="2400" dirty="0" smtClean="0">
                <a:latin typeface="Calibri"/>
              </a:rPr>
              <a:t>(R</a:t>
            </a:r>
            <a:r>
              <a:rPr lang="en-US" sz="2400" dirty="0" smtClean="0"/>
              <a:t>), acting as:</a:t>
            </a:r>
            <a:endParaRPr lang="en-US" sz="2400" dirty="0"/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6800" y="3200400"/>
            <a:ext cx="6912863" cy="548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3886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action preserves the invariant partition of both members of the pair, </a:t>
            </a:r>
            <a:r>
              <a:rPr lang="en-US" sz="2400" i="1" dirty="0" smtClean="0"/>
              <a:t>and</a:t>
            </a:r>
            <a:r>
              <a:rPr lang="en-US" sz="2400" dirty="0" smtClean="0"/>
              <a:t> their product.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800600"/>
            <a:ext cx="7239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dirty="0" smtClean="0">
                <a:latin typeface="Calibri"/>
              </a:rPr>
              <a:t>M</a:t>
            </a:r>
            <a:r>
              <a:rPr lang="en-US" sz="2400" baseline="-25000" dirty="0" smtClean="0">
                <a:latin typeface="Calibri"/>
              </a:rPr>
              <a:t>R</a:t>
            </a:r>
            <a:r>
              <a:rPr lang="en-US" sz="2400" dirty="0" smtClean="0"/>
              <a:t>(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 ;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) denote the set of orbits of matrix pairs 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 such that inv(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dirty="0" smtClean="0"/>
              <a:t> , inv(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dirty="0" smtClean="0"/>
              <a:t>, and inv(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00B0F0"/>
                </a:solidFill>
              </a:rPr>
              <a:t>N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ransition advTm="37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05200" y="609600"/>
            <a:ext cx="1869784" cy="1463040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Hives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400" y="5029200"/>
            <a:ext cx="3350174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962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Littlewood</a:t>
            </a:r>
            <a:r>
              <a:rPr lang="en-US" sz="2400" dirty="0" smtClean="0"/>
              <a:t>-Richardson </a:t>
            </a:r>
          </a:p>
          <a:p>
            <a:pPr algn="ctr"/>
            <a:r>
              <a:rPr lang="en-US" sz="2400" dirty="0" smtClean="0"/>
              <a:t>Fillings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419600" y="5029200"/>
            <a:ext cx="4533900" cy="914400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4876800" y="3886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Invariants of Matrix Pairs over  </a:t>
            </a:r>
            <a:r>
              <a:rPr lang="en-US" sz="2400" i="1" dirty="0" smtClean="0"/>
              <a:t>Discrete</a:t>
            </a:r>
            <a:r>
              <a:rPr lang="en-US" sz="2400" dirty="0" smtClean="0"/>
              <a:t> Valuation Rings</a:t>
            </a:r>
            <a:endParaRPr lang="en-US" sz="2400" dirty="0"/>
          </a:p>
        </p:txBody>
      </p:sp>
      <p:sp>
        <p:nvSpPr>
          <p:cNvPr id="14" name="Left-Right Arrow 13"/>
          <p:cNvSpPr/>
          <p:nvPr/>
        </p:nvSpPr>
        <p:spPr>
          <a:xfrm rot="-3120000">
            <a:off x="1856812" y="3207343"/>
            <a:ext cx="1981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3505200" y="4267200"/>
            <a:ext cx="1676400" cy="381000"/>
          </a:xfrm>
          <a:prstGeom prst="leftRightArrow">
            <a:avLst/>
          </a:prstGeom>
          <a:solidFill>
            <a:schemeClr val="accent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05200" y="213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Hive(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400" b="1" dirty="0" smtClean="0"/>
              <a:t> , 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LR(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674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R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mmi10"/>
              </a:rPr>
              <a:t>¹ 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cmmi10"/>
              </a:rPr>
              <a:t>º</a:t>
            </a:r>
            <a:r>
              <a:rPr lang="en-US" sz="2400" b="1" dirty="0" smtClean="0"/>
              <a:t> ; </a:t>
            </a:r>
            <a:r>
              <a:rPr lang="en-US" sz="2400" b="1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23" name="Left-Right Arrow 22"/>
          <p:cNvSpPr/>
          <p:nvPr/>
        </p:nvSpPr>
        <p:spPr>
          <a:xfrm rot="3060000">
            <a:off x="4992060" y="3199704"/>
            <a:ext cx="1981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5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 animBg="1"/>
      <p:bldP spid="18" grpId="0" animBg="1"/>
      <p:bldP spid="18" grpId="1" animBg="1"/>
      <p:bldP spid="17" grpId="0"/>
      <p:bldP spid="21" grpId="0"/>
      <p:bldP spid="22" grpId="0"/>
      <p:bldP spid="22" grpId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Big\{ \{ k_{ij} \} : \{ k_{ij} \} \  \hbox{defines a LR filling of type $( \hbox{\textcolor{red}{$\mu$}}, \hbox{\textcolor{blue}{$\nu$}} ;&#10; \hbox{\textcolor{green}{$\lambda$}} )$}  \Big\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4"/>
  <p:tag name="PICTUREFILESIZE" val="106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psset{unit=0.7cm} &#10;\begin{pspicture}(5,4)\psframe(0,0)(1,1)&#10;\psframe(1,0)(2,1)\rput{*0}(1.5,0.5){$k_{14}$}&#10;\rput{*0}(2.5,0.5){$k_{24}$} \rput{*0}(3.5,0.5){$k_{34}$}&#10;\psframe(2,0)(3,1) \psframe(3,0)(4,1) \psframe(2,1)(4,2)&#10;\rput{*0}(3,1.5){$k_{13}$} \rput{*0}(0.5,0.5){$\mu_4$}&#10; \psframe(0,1)(2,2) \psframe(0,2)(5,3)&#10;\rput{*0}(1,1.5){$\mu_{3}$} \rput{*0}(2.5,2.5){$\mu_2$}&#10;\psframe(0,3)(9,4) \rput{*0}(4.5,3.5){$\mu_1$} \psframe(9,3)(15,4)&#10;\rput{*0}(12,3.5){$k_{11}$} \psframe(5,2)(7,3)&#10;\rput{*0}(6,2.5){$k_{12}$} \psframe(7,2)(10,3)&#10;\rput{*0}(8.5,2.5){$k_{22}$} \psframe(4,0)(6,1)&#10;\rput{*0}(5,0.5){$k_{44}$} \psframe(4,1)(6,2)&#10;\rput{*0}(5,1.5){$k_{23}$} \psframe(6,1)(8,2)&#10;\rput{*0}(7,1.5){$k_{33}$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1"/>
  <p:tag name="PICTUREFILESIZE" val="183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inv\left( \left[ {\begin{array}{cccc}&#10;t^{9} &amp; 0 &amp; 0 &amp; 0 \\&#10;0 &amp; t^{5} &amp; 0 &amp; 0 \\&#10;0 &amp; 0 &amp; t^{2} &amp; 0 \\&#10;0 &amp; 0 &amp; 0 &amp; t&#10;\end{array}}&#10; \right] \left[ {\begin{array}{cccc}&#10;1 &amp; 0 &amp; 0 &amp; 0 \\&#10;2\,t^{2} + t &amp; 1 &amp; 0 &amp; 0 \\&#10;t^{4} + t^{3} + t^{2} &amp; t^{2} + t &amp; 1 &amp; 0 \\&#10;t^{3} &amp; t^{2} &amp; t &amp; 1&#10;\end{array}}&#10; \right] \right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3"/>
  <p:tag name="PICTUREFILESIZE" val="235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7.8|15.3|4|1.5|10.3|5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math, amssymb,amsxtra}&#10;\usepackage{xkeyval}&#10;\usepackage[margin=0.75in]{geometry}&#10;\usepackage{courier}&#10;\usepackage{color}&#10;\usepackage{multido,pstricks}&#10;%\usepackage{pstricks-add}&#10;\textwidth=3.9in&#10;\begin{document}&#10;&#10;\definecolor{dkgreen}{rgb}{0,0.6,0}&#10;\definecolor{dkblue}{rgb}{0,0,0.6}&#10;\definecolor{dkred}{rgb}{0.6,0,0}&#10;\definecolor{purp}{rgb}{0.7,0,0.7}\noindent \hspace{1.8in} so, the image &#10;$\Phi^{-1}(\hbox{Hive}(\hbox{\textcolor{red}{$\mu$}},&#10;\hbox{\textcolor{blue}{$\nu$}} ; \hbox{\textcolor{dkgreen}{$\lambda$}}))$ can be &#10;computed&#10; for hives of arbitrary, {\em real&#10;valued} type.&#10;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3"/>
  <p:tag name="PICTUREFILESIZE" val="115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math, amssymb,amsxtra}&#10;\usepackage[margin=0.75in]{geometry}&#10;\usepackage{courier}&#10;\usepackage{color}&#10;\usepackage{pstricks,multido}&#10;\textwidth=4in&#10;\begin{document}&#10;\noindent Hives are defined over ${\mathbb R}$,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0"/>
  <p:tag name="PICTUREFILESIZE" val="34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math, amssymb,amsxtra}&#10;\usepackage[margin=0.75in]{geometry}&#10;\usepackage{courier}&#10;\usepackage{color}&#10;\usepackage{pstricks,multido}&#10;\textwidth=3.3in&#10;\begin{document}&#10;\noindent If $\Phi^{-1}(\{ h_{pq} \}) = \{ k_{ij} \}$, by the Rhombus Inequalities, the parts $k_{ij}$ of the``filling&quot;&#10;defined by this inverse will satisfy:&#10;\[ k_{ij} \geq 0, \ \ \hbox{whenever $i &lt; j$. } 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0"/>
  <p:tag name="PICTUREFILESIZE" val="2170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math, amssymb,amsxtra}&#10;\usepackage[margin=0.75in]{geometry}&#10;\usepackage{courier}&#10;\usepackage{color}&#10;\usepackage{pstricks,multido}&#10;\textwidth=3in&#10;\begin{document}&#10;\noindent However, it is possible that a part $k_{ii}$ might be {\em negative}, for some $i$..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8"/>
  <p:tag name="PICTUREFILESIZE" val="917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math, amssymb,amsxtra}&#10;\usepackage{xkeyval}&#10;\usepackage[margin=0.75in]{geometry}&#10;\usepackage{courier}&#10;\usepackage{color}&#10;\usepackage{multido,pstricks}&#10;%\usepackage{pstricks-add}&#10;\textwidth=3.3in&#10;\begin{document}&#10;&#10;\definecolor{dkgreen}{rgb}{0,0.6,0}&#10;\definecolor{dkblue}{rgb}{0,0,0.6}&#10;\definecolor{dkred}{rgb}{0.6,0,0}&#10;\definecolor{purp}{rgb}{0.7,0,0.7}\noindent ...and,{\em all} parts $k_{ij}$  as&#10;well as the parts of the partitions \textcolor{red}{$\mu$}, \textcolor{blue}{$\nu$}, and &#10;\textcolor{dkgreen}{$\lambda$} will be {\bf \em   real valued}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0"/>
  <p:tag name="PICTUREFILESIZE" val="1303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8|2.9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cal F}  template TPT1  env TPENV1  fore 0  back 16777215  eqnno 1"/>
  <p:tag name="FILENAME" val="TP_tmp"/>
  <p:tag name="ORIGWIDTH" val="11"/>
  <p:tag name="PICTUREFILESIZE" val="96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sum_{i=0}^{\infty} c_{i} t^{\alpha_{i}} \in {\cal F}  template TPT1  env TPENV2  fore 0  back 16777215  eqnno 0"/>
  <p:tag name="FILENAME" val="TP_tmp"/>
  <p:tag name="ORIGWIDTH" val="78"/>
  <p:tag name="PICTUREFILESIZE" val="66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cal F}  template TPT1  env TPENV1  fore 0  back 16777215  eqnno 1"/>
  <p:tag name="FILENAME" val="TP_tmp"/>
  <p:tag name="ORIGWIDTH" val="11"/>
  <p:tag name="PICTUREFILESIZE" val="9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cal F}  template TPT1  env TPENV1  fore 0  back 16777215  eqnno 1"/>
  <p:tag name="FILENAME" val="TP_tmp"/>
  <p:tag name="ORIGWIDTH" val="11"/>
  <p:tag name="PICTUREFILESIZE" val="9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.3|4.4|3.1|2.7|2.4|5.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sum_{i=0}^{\infty} c_{i} t^{\alpha_{i}} \in {\cal F}  template TPT1  env TPENV2  fore 0  back 16777215  eqnno 0"/>
  <p:tag name="FILENAME" val="TP_tmp"/>
  <p:tag name="ORIGWIDTH" val="78"/>
  <p:tag name="PICTUREFILESIZE" val="666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[ \| a \| = \alpha_0 \in {\mathbb R}. 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"/>
  <p:tag name="PICTUREFILESIZE" val="47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[ R = \{ a \in {\cal F} : \| a \| \geq 0 \} ,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3"/>
  <p:tag name="PICTUREFILESIZE" val="64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[ R^{\times} = \{ a \in R : \| a \| = 0 \}.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9"/>
  <p:tag name="PICTUREFILESIZE" val="737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newtheorem{thm}{{\sc Theorem}}&#10;\textwidth=3.5in&#10;\begin{document}&#10;\begin{thm}  Let $\hbox{\textcolor{red}{$M$}} \in {\cal M}_{r}({\cal F})$.  Then there exist $P,Q \in&#10;GL_{r}(R)$ such that&#10;\[ P\hbox{\textcolor{red}{$M$}}Q^{-1} = diag(t^{\mu_1}, t^{\mu_2}, \dots ,&#10;t^{\mu_r}), \] where $\mu_1 \geq \mu_2 \geq \dots \geq \mu_r$.  The&#10;{\bf real-valued} exponents $inv(\hbox{\textcolor{red}{$M$}})= \hbox{\textcolor{red}{$\mu$}}= (\mu_1, \mu_2, \dots , \mu_r)$ are uniquely&#10;determined by $\hbox{\textcolor{red}{$M$}}$ and are an invariant of the orbit under the action&#10;of matrix equivalence.\label{inv-fac}&#10;\end{thm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6"/>
  <p:tag name="PICTUREFILESIZE" val="476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\textwidth=4.5in&#10;\begin{document}&#10;&#10;\definecolor{dkgreen}{rgb}{0,0.6,0}&#10;\definecolor{dkblue}{rgb}{0,0,0.6}&#10;\definecolor{dkred}{rgb}{0.6,0,0}&#10;\definecolor{purp}{rgb}{0.7,0,0.7}\begin{enumerate}&#10; \item (LR1) (Sums) For all $1 \leq j \leq&#10;r$, and $1 \leq i \leq r$,&#10;\[  \hbox{\textcolor{red}{$\mu$}}_{j}+\sum_{s=1}^{j} k_{sj} = \hbox{\textcolor{dkgreen}{$\lambda$}}_{j},&#10;\quad \hbox{and} \quad \sum_{s=i}^{r}k_{is} = \hbox{\textcolor{blue}{$\nu$}}_{i}. \]&#10;\item (LR2) (Column Strictness) For each&#10;$j$, for $2 \leq j \leq r$ and $1 \leq i \leq j$ we require&#10;\[  \hbox{\textcolor{red}{$\mu$}}_{j}+ k_{1j} + \cdots k_{ij} \leq \,  \hbox{\textcolor{red}{$\mu$}}_{(j-1)} +k_{1,(j-1)} +&#10; \cdots + k_{(i-1),(j-1)} . \label{R-cs}&#10;\]&#10;\item (LR3)  (Word Condition) For all $1&#10;\leq i \leq r-1$, $i \leq j \leq r-1$,&#10;\[   \sum_{s=i+1}^{j+1} k_{(i+1),s} \  \leq \  \sum_{s=i}^{j}k_{is}. \] \label{R-wd}&#10;\end{enumerat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4"/>
  <p:tag name="PICTUREFILESIZE" val="7270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%\usepackage{pstricks-add}&#10;&#10;\begin{document}&#10;&#10;&#10; \[\Large  {\cal F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%\usepackage{pstricks-add}&#10;&#10;\begin{document}&#10;&#10;&#10; \[\Large  {\cal F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0.9|2.6|6.7|8|4.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cal F}  template TPT1  env TPENV1  fore 0  back 16777215  eqnno 1"/>
  <p:tag name="FILENAME" val="TP_tmp"/>
  <p:tag name="ORIGWIDTH" val="11"/>
  <p:tag name="PICTUREFILESIZE" val="96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P,Q,T) \cdot (\hbox{\textcolor{red}{$M$}}, \hbox{\textcolor{blue}{$N$}}) = (P \hbox{\textcolor{red}{$M$}} Q^{-1}, Q  \hbox{\textcolor{blue}{$N$}}&#10;T^{-1}).   template TPT1  env TPENV1  fore 0  back 16777215  eqnno 2"/>
  <p:tag name="FILENAME" val="TP_tmp"/>
  <p:tag name="ORIGWIDTH" val="179"/>
  <p:tag name="PICTUREFILESIZE" val="921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cal F}  template TPT1  env TPENV1  fore 0  back 16777215  eqnno 1"/>
  <p:tag name="FILENAME" val="TP_tmp"/>
  <p:tag name="ORIGWIDTH" val="11"/>
  <p:tag name="PICTUREFILESIZE" val="96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$ \Large {\mathbb R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77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$ \Large {\cal F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\textwidth=4.5in&#10;\begin{document}&#10;&#10;\definecolor{dkgreen}{rgb}{0,0.6,0}&#10;\definecolor{dkblue}{rgb}{0,0,0.6}&#10;\definecolor{dkred}{rgb}{0.6,0,0}&#10;\definecolor{purp}{rgb}{0.7,0,0.7}\begin{enumerate}&#10; \item (L${\mathbb R}$1) (${\mathbb R}$-Sums) For all $1 \leq j \leq&#10;r$, and $1 \leq i \leq r$,&#10;\[  \hbox{\textcolor{red}{$\mu_{j}$}}+\sum_{s=1}^{j} k_{sj} = \hbox{\textcolor{dkgreen}{$ \lambda_{j}$}},&#10;\quad \hbox{and} \quad \sum_{s=i}^{r}k_{is} = \hbox{\textcolor{blue}{$\nu_{i}$}}. \]&#10;\item (L${\mathbb R}$2) (${\mathbb R}$-Column Strictness) For each&#10;$j$, for $2 \leq j \leq r$ and $1 \leq i \leq j$ we require&#10;\[  \hbox{\textcolor{red}{$\mu_{j}$}}+ k_{1j} + \cdots k_{ij} \leq \, \hbox{\textcolor{red}{$ \mu_{(j-1)}$}} +k_{1,(j-1)} +&#10; \cdots + k_{(i-1),(j-1)} . \label{R-cs}&#10;\]&#10;\item (L${\mathbb R}$3)  (${\mathbb R}$-Word Condition) For all $1&#10;\leq i \leq r-1$, $i \leq j \leq r-1$,&#10;\[   \sum_{s=i+1}^{j+1} k_{(i+1),s} \  \leq \  \sum_{s=i}^{j}k_{is}. \] \label{R-wd}&#10;\end{enumerat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4"/>
  <p:tag name="PICTUREFILESIZE" val="781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|2.3|7.7|8.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&#10;${\cal F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|11.8|8.5|1.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3in&#10;\begin{document}&#10;\noindent 4.  (L${\mathbb R}$4)  (${\mathbb R}$-Non-negativity) For all interior parts, where $i &lt; j$, we have $k_{ij} \geq 0$.  There is no&#10;condition on the edge parts $k_{ii}$ except $k_{ii} \in {\mathbb R}$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8"/>
  <p:tag name="PICTUREFILESIZE" val="188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\large L${\mathbb R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127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 \[ \Large {\cal F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widetilde{\Psi} \Big( \hbox{M}_{\cal F}( \hbox{\textcolor{red}{$\mu$}}, \hbox{\textcolor{blue}{$\nu$}} ; \hbox{\textcolor{green}{$\lambda$}}) \Big)&#10;= \Phi^{-1} \Big(  \hbox{Hive}( \hbox{\textcolor{red}{$\mu$}}, \hbox{\textcolor{blue}{$\nu$}} ; \hbox{\textcolor{green}{$\lambda$}}) \Big)&#10;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7"/>
  <p:tag name="PICTUREFILESIZE" val="116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5|3|3.7|2.9|4.4|3.5|2.4|2.2|3.8|7.6|2.5|6.9|0.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4.5in&#10;\begin{document}&#10;\vspace{0.3in} \psset{unit=0.7cm} \hspace{2in}&#10;\begin{pspicture}(11,4)&#10;\psframe(-5,3)(7,4)&#10;\rput{*0}(1,3.5){$\mu_1$} \psframe(-5,2)(3,3)&#10;\rput{*0}(-1,2.5){$\mu_2$}&#10;%\psframe[fillstyle=solid,fillcolor=lightgray](-2,1.1)(0,1.5)&#10;\psframe(-5,1)(-2,2) \rput{*0}(-3.5,1.5){$\mu_3$}&#10;%\psframe[fillstyle=solid,fillcolor=lightgray](-4,0.1)(0,0.5)&#10;\rput{*0}(-4.5,0.5){$\mu_4$} &#10;\psframe(-5,0)(-4,1)&#10;% \psframe(3,2)(6,3)&#10;%\rput{*0}(4.5,2.5){$k_{12}$} \psframe(-2,1)(1.5,2)&#10;%\rput{*0}(-0.25,1.5){$k_{13}$} \psframe(1.5,1)(4.5,2)&#10;%\rput{*0}(3,1.5){$k_{23}$}&#10;% \psframe(-4,0)(-2.4,1)&#10;%\rput{*0}(-3.2,0.5){$k_{14}$}&#10;%\psframe(-2.4,0)(1.2,1)\rput{*0}(-0.6,0.5){$k_{24}$}&#10;%\psframe(1.2,0)(3.8,1) \rput{*0}(2.5,0.5){$k_{34}$}&#10;%\psframe(7,3)(9.1,4) \rput{*0}(8.05,3.5){$k_{11}$}&#10;%\psframe(6,2)(8,3) \rput{*0}(7,2.5){$k_{22}$} \psframe(4.5,1)(6.5,2)&#10;%\rput{*0}(5.5,1.5){$k_{33}$} \psframe(3.8,0)(5.8,1)&#10;%\rput{*0}(4.8,0.5){$k_{44}$}&#10;\end{pspicture}&#10;&#10;\vspace{0.3in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2"/>
  <p:tag name="PICTUREFILESIZE" val="51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4.5in&#10;\begin{document}&#10;\vspace{0.3in} \psset{unit=0.7cm} \hspace{2in}&#10;\begin{pspicture}(11,4)&#10;&#10;&#10;\psline[linewidth=3pt, linestyle=dashed](0,0)(0,4)&#10;\psframe(0,3)(7,4) \rput{*0}(3.5,3.5){$\mu_1$} \psframe(0,2)(3,3)&#10;\rput{*0}(1.5,2.5){$\mu_2$}&#10;\psframe[fillstyle=solid,fillcolor=red](-2,1.1)(0,1.9)&#10;\rput{*0}(-1,1.5){$\mu_3$}&#10;\psframe[fillstyle=solid,fillcolor=red](-4,0.1)(0,0.9)&#10;\rput{*0}(-2,0.5){$\mu_4$}&#10;\end{pspicture}&#10;&#10;\vspace{0.3in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2"/>
  <p:tag name="PICTUREFILESIZE" val="570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4.5in&#10;\begin{document}&#10;\vspace{0.3in} \psset{unit=0.7cm} \hspace{2in}&#10;\begin{pspicture}(11,4)&#10;\psframe(-5,3)(7,4)&#10;\rput{*0}(1,3.5){$\mu_1$} \psframe(-5,2)(3,3)&#10;\rput{*0}(-1,2.5){$\mu_2$}&#10;%\psframe[fillstyle=solid,fillcolor=red](-2,1.1)(0,1.5)&#10;\psframe(-5,1)(-2,2) \rput{*0}(-3.5,1.5){$\mu_3$}&#10;%\psframe[fillstyle=solid,fillcolor=red](-4,0.1)(0,0.5)&#10;\rput{*0}(-4.5,0.5){$\mu_4$} &#10;\psframe(-5,0)(-4,1)&#10;% \psframe(3,2)(6,3)&#10;%\rput{*0}(4.5,2.5){$k_{12}$} \psframe(-2,1)(1.5,2)&#10;%\rput{*0}(-0.25,1.5){$k_{13}$} \psframe(1.5,1)(4.5,2)&#10;%\rput{*0}(3,1.5){$k_{23}$}&#10;% \psframe(-4,0)(-2.4,1)&#10;%\rput{*0}(-3.2,0.5){$k_{14}$}&#10;%\psframe(-2.4,0)(1.2,1)\rput{*0}(-0.6,0.5){$k_{24}$}&#10;%\psframe(1.2,0)(3.8,1) \rput{*0}(2.5,0.5){$k_{34}$}&#10;%\psframe(7,3)(9.1,4) \rput{*0}(8.05,3.5){$k_{11}$}&#10;%\psframe(6,2)(8,3) \rput{*0}(7,2.5){$k_{22}$} \psframe(4.5,1)(6.5,2)&#10;%\rput{*0}(5.5,1.5){$k_{33}$} \psframe(3.8,0)(5.8,1)&#10;%\rput{*0}(4.8,0.5){$k_{44}$}&#10;\psline[linewidth=3pt, linestyle=dashed](-5,0)(-5,4)&#10;&#10;\end{pspicture}&#10;&#10;\vspace{0.3in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3"/>
  <p:tag name="PICTUREFILESIZE" val="53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vspace{0.3in} \psset{unit=0.7cm} \hspace{2in}&#10;\begin{pspicture}(11,4)&#10;\psline[linewidth=3pt, linestyle=dashed](0,0)(0,4)&#10;\psframe(0,3)(7,4) \rput{*0}(3.5,3.5){$\mu_1$} \psframe(0,2)(3,3)&#10;\rput{*0}(1.5,2.5){$\mu_2$}&#10;\psframe[fillstyle=solid,fillcolor=red](-2,1.1)(0,1.5)&#10;\rput{*0}(-1,1.3){$\mu_3$}&#10;\psframe[fillstyle=solid,fillcolor=red](-4,0.1)(0,0.5)&#10;\rput{*0}(-2,0.3){$\mu_4$}&#10;\psframe(3,2)(6,3)\psline{-&gt;}(0.2,1.7)(-2,1.7)&#10;\psline{-&gt;}(1,1.7)(1.5,1.7) \rput{*0}(4.5,2.5){$k_{12}$}&#10;\psframe(-2,1)(1.5,2) \rput{*0}(0.6,1.7){$k_{13}$}&#10;\psframe(1.5,1)(4.5,2) \rput{*0}(3,1.5){$k_{23}$}&#10;\psframe(-4,0)(-2.4,1) \rput{*0}(-3.2,0.75){$k_{14}$}&#10;\psframe(-2.4,0)(1.2,1)\rput{*0}(-0.6,0.75){$k_{24}$}&#10;\psline{-&gt;}(-1,0.7)(-2.4,0.7)\psline{-&gt;}(-0.2,0.7)(1.2,0.7)&#10;\psframe(1.2,0)(3.8,1) \rput{*0}(2.5,0.5){$k_{34}$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2"/>
  <p:tag name="PICTUREFILESIZE" val="149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$\hbox{\textcolor{green}{$\lambda$}}_{1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definecolor{ltblue}{rgb}{0,0,5.1}&#10;\definecolor{dkgreen}{rgb}{0,0.6,0}&#10;\definecolor{dkblue}{rgb}{0,0,0.6}&#10;\definecolor{dkred}{rgb}{0.6,0,0}&#10;\definecolor{purp}{rgb}{0.7,0,0.7}\vspace{0.3in} \psset{unit=0.7cm} \hspace{2in}&#10;\begin{pspicture}(11,4)&#10;\psline[linewidth=3pt, linestyle=dashed](0,0)(0,4)&#10;\psframe(0,3)(7,4) \rput{*0}(3.5,3.5){$\mu_1$} \psframe(0,2)(3,3)&#10;\rput{*0}(1.5,2.5){$\mu_2$}&#10;\psframe[fillstyle=solid,fillcolor=red](-2,1.1)(0,1.5)&#10;\rput{*0}(-1,1.3){$\mu_3$}&#10;\psframe[fillstyle=solid,fillcolor=red](-4,0.1)(0,0.5)&#10;\rput{*0}(-2,0.3){$\mu_4$}&#10;\psframe(3,2)(6,3)\psline{-&gt;}(0.2,1.7)(-2,1.7)&#10;\psline{-&gt;}(1,1.7)(1.5,1.7) \rput{*0}(4,2.5){$k_{12}$}&#10;\psframe(-2,1)(1.5,2) \rput{*0}(0.6,1.7){$k_{13}$}&#10;\psframe(1.5,1)(4.5,2) \rput{*0}(2.4,1.5){$k_{23}$}&#10;\psline{-&gt;}(2.8,1.5)(3, 1.5)(3,1.8)(4.5,1.8)&#10;\psline{-&gt;}(2.1,1.5)(1.5, 1.5) \psframe(-4,0)(-2.4,1)&#10;\rput{*0}(-3.2,0.75){$k_{14}$}&#10;\psframe(-2.4,0)(1.2,1)\rput{*0}(-0.6,0.75){$k_{24}$}&#10;\psline{-&gt;}(-1,0.7)(-2.4,0.7)\psline{-&gt;}(-0.2,0.7)(1.2,0.7)&#10;\psframe(1.2,0)(3.8,1) \rput{*0}(2,0.5){$k_{34}$}&#10;\psframe[fillstyle=solid,fillcolor=lightgray](6.2,3.1)(7,3.9)&#10;\psline{-&gt;}(4.4,2.5)(4.6, 2.5)(4.6,2.8)(6,2.8)&#10;\rput{*0}(6.6,3.5){$k_{11}$}&#10;\psframe[fillstyle=solid,fillcolor=lightgray](4.75,2.1)(6,2.7)&#10;\rput{*0}(5.4,2.4){$k_{22}$} \psline{-&gt;}(3.6,2.5)(3,2.5)&#10;\psframe[fillstyle=solid,fillcolor=lightgray](3.3,1.1)(4.5,1.7)&#10;\rput{*0}(3.9,1.4){$k_{33}$}&#10;\psframe[fillstyle=solid,fillcolor=lightgray](2.6,0.1)(3.8,0.7)&#10;\rput{*0}(3.2,0.4){$k_{44}$} \psline{-&gt;}(2.3,0.5)(2.5,&#10;0.5)(2.5,0.8)(3.8,0.8) \psline{-&gt;}(1.6,0.5)(1.2, 0.5)&#10;\end{pspicture}&#10;&#10;\vspace{0.3in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2"/>
  <p:tag name="PICTUREFILESIZE" val="2322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$\hbox{\textcolor{green}{$\lambda$}}_{2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$\hbox{\textcolor{green}{$\lambda$}}_{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$\hbox{\textcolor{green}{$\lambda$}}_{4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L${\mathbb R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2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4.5in&#10;\begin{document}&#10;\vspace{0.3in} \psset{unit=0.7cm} \hspace{2in}&#10;\begin{pspicture}(11,4)&#10;\psline[linewidth=3pt, linestyle=dashed](-7,0)(-7,4)&#10;&#10;\end{pspicture}&#10;&#10;\vspace{0.3in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"/>
  <p:tag name="PICTUREFILESIZE" val="43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inv\left( \left[ {\begin{array}{cccc}&#10;t^{9} &amp; 0 &amp; 0 &amp; 0 \\&#10;0 &amp; t^{5} &amp; 0 &amp; 0 \\&#10;0 &amp; 0 &amp; t^{2} &amp; 0 \\&#10;0 &amp; 0 &amp; 0 &amp; t&#10;\end{array}}&#10; \right] \left[ {\begin{array}{cccc}&#10;1 &amp; 0 &amp; 0 &amp; 0 \\&#10;2\,t^{2} + t &amp; 1 &amp; 0 &amp; 0 \\&#10;t^{4} + t^{3} + t^{2} &amp; t^{2} + t &amp; 1 &amp; 0 \\&#10;t^{3} &amp; t^{2} &amp; t &amp; 1&#10;\end{array}}&#10; \right] \right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3"/>
  <p:tag name="PICTUREFILESIZE" val="235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vspace{0.3in} \psset{unit=0.7cm} \hspace{2in}&#10;\begin{pspicture}(11,4)&#10;\psline[linewidth=3pt, linestyle=dashed](0,0)(0,4)&#10;\psframe(0,3)(7,4) \rput{*0}(3.5,3.5){$\mu_1$} \psframe(0,2)(3,3)&#10;\rput{*0}(1.5,2.5){$\mu_2$}&#10;\psframe[fillstyle=solid,fillcolor=lightgray](-2,1.1)(0,1.5)&#10;\rput{*0}(-1,1.3){$\mu_3$}&#10;\psframe[fillstyle=solid,fillcolor=lightgray](-4,0.1)(0,0.5)&#10;\rput{*0}(-2,0.3){$\mu_4$}&#10;\psframe(3,2)(6,3)\psline{-&gt;}(0.2,1.7)(-2,1.7)&#10;\psline{-&gt;}(1,1.7)(1.5,1.7) \rput{*0}(4,2.5){$k_{12}$}&#10;\psframe(-2,1)(1.5,2) \rput{*0}(0.6,1.7){$k_{13}$}&#10;\psframe(1.5,1)(4.5,2) \rput{*0}(2.4,1.5){$k_{23}$}&#10;\psline{-&gt;}(2.8,1.5)(3, 1.5)(3,1.8)(4.5,1.8)&#10;\psline{-&gt;}(2.1,1.5)(1.5, 1.5) \psframe(-4,0)(-2.4,1)&#10;\rput{*0}(-3.2,0.75){$k_{14}$}&#10;\psframe(-2.4,0)(1.2,1)\rput{*0}(-0.6,0.75){$k_{24}$}&#10;\psline{-&gt;}(-1,0.7)(-2.4,0.7)\psline{-&gt;}(-0.2,0.7)(1.2,0.7)&#10;\psframe(1.2,0)(3.8,1) \rput{*0}(2,0.5){$k_{34}$}&#10;\psframe[fillstyle=solid,fillcolor=lightgray](6.2,3.1)(7,3.9)&#10;\psline{-&gt;}(4.4,2.5)(4.6, 2.5)(4.6,2.8)(6,2.8)&#10;\rput{*0}(6.6,3.5){$k_{11}$}&#10;\psframe[fillstyle=solid,fillcolor=lightgray](4.75,2.1)(6,2.7)&#10;\rput{*0}(5.4,2.4){$k_{22}$} \psline{-&gt;}(3.6,2.5)(3,2.5)&#10;\psframe[fillstyle=solid,fillcolor=lightgray](3.3,1.1)(4.5,1.7)&#10;\rput{*0}(3.9,1.4){$k_{33}$}&#10;\psframe[fillstyle=solid,fillcolor=lightgray](2.6,0.1)(3.8,0.7)&#10;\rput{*0}(3.2,0.4){$k_{44}$} \psline{-&gt;}(2.3,0.5)(2.5,&#10;0.5)(2.5,0.8)(3.8,0.8) \psline{-&gt;}(1.6,0.5)(1.2, 0.5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22"/>
  <p:tag name="PICTUREFILESIZE" val="2322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&#10;\begin{document}&#10;L${\mathbb R}( \hbox{\textcolor{red}{$\mu$}}, \hbox{\textcolor{blue}{$\nu$}} ; \hbox{\textcolor{green}{$\lambda$}}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39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\large ${\mathbb R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"/>
  <p:tag name="PICTUREFILESIZE" val="7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\large $M_{\cal F}( \hbox{\textcolor{red}{$\mu$}},  \hbox{\textcolor{blue}{$\nu$}} ;  \hbox{\textcolor{green}{$\lambda$}}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0"/>
  <p:tag name="PICTUREFILESIZE" val="396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2|1.2|1.2|4.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[ \setlength{\arraycolsep}{-0.05mm} \renewcommand{\arraystretch}{1.3}&#10; \begin{array}{ccccccccccc}&#10;    &amp;     &amp;    &amp;    &amp;     &amp;h_{00}&amp;     &amp;     &amp;      &amp;   &amp;  \\&#10;    &amp;     &amp;    &amp;    &amp;\hbox{\textcolor{red}{$h_{10}$}}&amp;     &amp; \hbox{\textcolor{green}{$h_{11}$}}&amp;     &amp;      &amp;   &amp;  \\&#10;    &amp;     &amp;    &amp;\hbox{\textcolor{red}{$h_{20}$}}&amp;     &amp;h_{21}&amp;     &amp; \hbox{\textcolor{green}{$h_{22}$}}&amp;      &amp;   &amp;  \\&#10;    &amp;     &amp;\hbox{\textcolor{red}{$h_{30}$}}&amp;    &amp;h_{31}&amp;     &amp;h_{32}&amp;     &amp; \hbox{\textcolor{green}{$h_{33}$}}&amp;   &amp;  \\&#10;    &amp;\hbox{\textcolor{red}{$h_{40}$}}&amp;    &amp;h_{41}&amp;     &amp;h_{42}&amp;     &amp;h_{43}&amp;      &amp; \hbox{\textcolor{green}{$h_{44}$}}&amp;  \\&#10;h_{50} &amp; &amp; \hbox{\textcolor{blue}{$h_{51}$}} &amp; &amp;  \hbox{\textcolor{blue}{$h_{52}$}} &amp; &amp; &#10; \hbox{\textcolor{blue}{$h_{53}$}} &amp; &amp;  \hbox{\textcolor{blue}{$h_{54}$}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|1.9|5.1|2.6|4.1|3.2|1.4|3.1|1.6|3.2|2.1|7|5.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red}{$\m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blue}{$\n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green}{$\lambda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0.5|7.8|2.9|2.3|0.7|2.5|3|4.5|3.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[ \setlength{\arraycolsep}{-0.05mm} \renewcommand{\arraystretch}{1.3}&#10; \begin{array}{ccccccccccc}&#10;    &amp;     &amp;    &amp;    &amp;     &amp;h_{50}&amp;     &amp;     &amp;      &amp;   &amp;  \\&#10;    &amp;     &amp;    &amp;    &amp;\hbox{\textcolor{blue}{$h_{51}$}}&amp;     &amp; \hbox{\textcolor{red}{$h_{40}$}}&amp;     &amp;      &amp;   &amp;  \\&#10;    &amp;     &amp;    &amp;\hbox{\textcolor{blue}{$h_{52}$}}&amp;     &amp;h_{41}&amp;     &amp; \hbox{\textcolor{red}{$h_{30}$}}&amp;      &amp;   &amp;  \\&#10;    &amp;     &amp;\hbox{\textcolor{blue}{$h_{53}$}}&amp;    &amp;h_{42}&amp;     &amp;h_{31}&amp;     &amp; \hbox{\textcolor{red}{$h_{20}$}}&amp;   &amp;  \\&#10;    &amp;\hbox{\textcolor{blue}{$h_{54}$}}&amp;    &amp;h_{43}&amp;     &amp;h_{32}&amp;     &amp;h_{21}&amp;      &amp; \hbox{\textcolor{red}{$h_{10}$}}&amp;  \\&#10;h_{55} &amp; &amp; \hbox{\textcolor{green}{$h_{44}$}} &amp; &amp;&#10;\hbox{\textcolor{green}{$h_{33}$}} &amp; &amp;&#10; \hbox{\textcolor{green}{$h_{22}$}} &amp; &amp;  \hbox{\textcolor{green}{$h_{11}$}} &amp;&amp; h_{00}&#10;\end{array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[ \setlength{\arraycolsep}{-0.05mm} \renewcommand{\arraystretch}{1.3}&#10; \begin{array}{ccccccccccc}&#10;    &amp;     &amp;    &amp;    &amp;     &amp;h_{00}&amp;     &amp;     &amp;      &amp;   &amp;  \\&#10;    &amp;     &amp;    &amp;    &amp;\hbox{\textcolor{red}{$h_{10}$}}&amp;     &amp; \hbox{\textcolor{green}{$h_{11}$}}&amp;     &amp;      &amp;   &amp;  \\&#10;    &amp;     &amp;    &amp;\hbox{\textcolor{red}{$h_{20}$}}&amp;     &amp;h_{21}&amp;     &amp; \hbox{\textcolor{green}{$h_{22}$}}&amp;      &amp;   &amp;  \\&#10;    &amp;     &amp;\hbox{\textcolor{red}{$h_{30}$}}&amp;    &amp;h_{31}&amp;     &amp;h_{32}&amp;     &amp; \hbox{\textcolor{green}{$h_{33}$}}&amp;   &amp;  \\&#10;    &amp;\hbox{\textcolor{red}{$h_{40}$}}&amp;    &amp;h_{41}&amp;     &amp;h_{42}&amp;     &amp;h_{43}&amp;      &amp; \hbox{\textcolor{green}{$h_{44}$}}&amp;  \\&#10;h_{50} &amp; &amp; \hbox{\textcolor{blue}{$h_{51}$}} &amp; &amp;  \hbox{\textcolor{blue}{$h_{52}$}} &amp; &amp; &#10; \hbox{\textcolor{blue}{$h_{53}$}} &amp; &amp;  \hbox{\textcolor{blue}{$h_{54}$}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blue}{$\n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green}{$\lambda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1} \geq \mu_2 \geq \mu_3 \geq \mu_4 \geq \mu_5&#10;  template TPT1  env TPENV1  fore 0  back 16777215  eqnno 1"/>
  <p:tag name="FILENAME" val="TP_tmp"/>
  <p:tag name="ORIGWIDTH" val="108"/>
  <p:tag name="PICTUREFILESIZE" val="746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red}{$\m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green}{$\lambda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blue}{$\n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red}{$\m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red}{$\widetilde{\mu}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127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= ( -\mu_r, -\mu_{r-1}, \dots, - \mu_1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1"/>
  <p:tag name="PICTUREFILESIZE" val="82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green}{$\widetilde{\lambda}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127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= ( -\lambda_r, -\lambda_{r-1}, \dots, - \lambda_1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1"/>
  <p:tag name="PICTUREFILESIZE" val="825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inv(\hbox{\textcolor{red}{$M$}}^{-1}) = \widetilde{\hbox{\textcolor{red}{$\mu$}}}.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8"/>
  <p:tag name="PICTUREFILESIZE" val="466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|5.7|3.7|1.9|5|1.1|3.3|7.4|4.2|6.5|1|3.7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 \frac{1}{3} \hbox{clock-wise}   template TPT1  env TPENV1  fore 0  back 16777215  eqnno 1"/>
  <p:tag name="FILENAME" val="TP_tmp"/>
  <p:tag name="ORIGWIDTH" val="52"/>
  <p:tag name="PICTUREFILESIZE" val="26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 \frac{2}{3} \hbox{clock-wise}   template TPT1  env TPENV1  fore 0  back 16777215  eqnno 1"/>
  <p:tag name="FILENAME" val="TP_tmp"/>
  <p:tag name="ORIGWIDTH" val="52"/>
  <p:tag name="PICTUREFILESIZE" val="26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box{Vert. Reflection}  template TPT1  env TPENV1  fore 0  back 16777215  eqnno 1"/>
  <p:tag name="FILENAME" val="TP_tmp"/>
  <p:tag name="ORIGWIDTH" val="72"/>
  <p:tag name="PICTUREFILESIZE" val="221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1}{3} \hbox{clock-wise}   template TPT1  env TPENV1  fore 0  back 16777215  eqnno 1"/>
  <p:tag name="FILENAME" val="TP_tmp"/>
  <p:tag name="ORIGWIDTH" val="60"/>
  <p:tag name="PICTUREFILESIZE" val="31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 linecolor=red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box{Vert. Reflection}  template TPT1  env TPENV1  fore 0  back 16777215  eqnno 1"/>
  <p:tag name="FILENAME" val="TP_tmp"/>
  <p:tag name="ORIGWIDTH" val="72"/>
  <p:tag name="PICTUREFILESIZE" val="22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box{Vert. Reflection}  template TPT1  env TPENV1  fore 0  back 16777215  eqnno 1"/>
  <p:tag name="FILENAME" val="TP_tmp"/>
  <p:tag name="ORIGWIDTH" val="72"/>
  <p:tag name="PICTUREFILESIZE" val="22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 +\frac{2}{3} \hbox{clock-wise}   template TPT1  env TPENV1  fore 0  back 16777215  eqnno 1"/>
  <p:tag name="FILENAME" val="TP_tmp"/>
  <p:tag name="ORIGWIDTH" val="60"/>
  <p:tag name="PICTUREFILESIZE" val="31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|2.4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 linecolor=red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 linecolor=red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red](0,3)(-1,4)&#10;\psframe[fillstyle=solid,fillcolor=dkred](0,2)(-2,3)&#10;\psframe[fillstyle=solid,fillcolor=dkred](0,1)(-5,2)&#10;\psframe[fillstyle=solid,fillcolor=dkred](0,0)(-8,1)&#10;&#10;\psframe[fillstyle=solid,fillcolor=green](-1,3.2)(11,3.8)&#10;%\psframe[fillstyle=solid,fillcolor=red](-3,2.1)(-2,2.9)&#10;\psframe[fillstyle=solid,fillcolor=green](-5,1.2)(-4,1.8)&#10;\psframe[fillstyle=solid,fillcolor=green](-8,0.2)(-7,0.8)&#10;&#10;\psframe[fillstyle=solid,fillcolor=green](-2,2.2)(6,2.8)&#10;\psframe[fillstyle=solid,fillcolor=green](-4,1.2)(-3,1.8)&#10;\psframe[fillstyle=solid,fillcolor=green](-7,0.2)(-6,0.8)&#10;&#10;\psframe[fillstyle=solid,fillcolor=green](-3,1.2)(3,1.8)&#10;\psframe[fillstyle=solid,fillcolor=green](-6,0.2)(-4,0.8)&#10;&#10;\psframe[fillstyle=solid,fillcolor=green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red](11,3)(14,4)&#10;\psframe[fillstyle=solid,fillcolor=red](6,2)(8,3)&#10;\psframe[fillstyle=solid,fillcolor=red](3,1)(5,2)&#10;\psframe[fillstyle=solid,fillcolor=red](2,0)(3,1)&#10;&#10;\psframe[fillstyle=solid,fillcolor=red](8,2)(10,3)&#10;\psframe[fillstyle=solid,fillcolor=red](5,1)(7,2)&#10;\psframe[fillstyle=solid,fillcolor=red](3,0)(4,1)&#10;&#10;\psframe[fillstyle=solid,fillcolor=red](7,1)(8,2)&#10;\psframe[fillstyle=solid,fillcolor=red](4,0)(5,1)&#10;&#10;\psframe[fillstyle=solid,fillcolor=red](5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1|1.8|1.1|8|4.9|3.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&#10;\[ \begin{bmatrix} 1 &amp; 0 &amp; \dots &amp; \dots &amp; \dots &amp; \dots &amp; 0  \\&#10;a_{21} &amp; \ddots &amp; \ddots &amp;  &amp; &amp; &amp; \vdots \\&#10;\vdots &amp;  \ddots &amp; \ddots &amp; \ddots &amp;  &amp; &amp; \vdots \\&#10;\vdots &amp;  &amp; \ddots &amp; \ddots &amp; \ddots &amp;  &amp; \vdots \\&#10;\vdots &amp;    &amp;         &amp;           &amp;  \ddots    &amp;   \ddots  &amp;  \vdots     \\&#10;\vdots &amp;          &amp;    &amp;     &amp;    \ddots  &amp;       \ddots &amp; 0 \\&#10;a_{r1} &amp; \dots &amp;    &amp;     &amp;     &amp;    a_{r,r-2} &amp; 1 \end{bmatrix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8"/>
  <p:tag name="PICTUREFILESIZE" val="184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3.5in&#10;\begin{document}&#10;\[&#10;\left\| L&#10;\Bigl( \begin{array}{ccc} (j-i)^{\wedge},&amp;&#10; \ldots &amp;,(j-1)^{\wedge}  \\&#10;1 &amp; \dots &amp; (r-i) \end{array} \Bigr) \right\| &#10;  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0"/>
  <p:tag name="PICTUREFILESIZE" val="131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2|0.8|11.6|13.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[ \in {\cal M}_{r}({\cal F}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28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 linecolor=red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$\hbox{\textcolor{red}{$\mu$}}$-$\widehat{\hbox{\textcolor{blue}{$\nu$}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227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|6.1|2.3|1.1|2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nu$}}}&#10;\psline[linecolor=blue]{-&gt;}(-0.2,0.65)(-0.5,0.2)&#10;\psline[linecolor=blue]{-&gt;}(0.6,1.75)(0.3,1.3)&#10;&#10;&#10;\rput{*0}(1,-0.4){\hbox{\textcolor{red}{\Large $\mu$}}}&#10;\psline[linecolor=red]{-&gt;}(0.2,-0.4)(0.8,-0.4)&#10;\psline[linecolor=red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\large L${\mathbb R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127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red](11,3)(14,4)&#10;\psframe[fillstyle=solid,fillcolor=red](6,2)(8,3)&#10;\psframe[fillstyle=solid,fillcolor=red](3,1)(5,2)&#10;\psframe[fillstyle=solid,fillcolor=red](2,0)(3,1)&#10;&#10;\psframe[fillstyle=solid,fillcolor=red](8,2)(10,3)&#10;\psframe[fillstyle=solid,fillcolor=red](5,1)(7,2)&#10;\psframe[fillstyle=solid,fillcolor=red](3,0)(4,1)&#10;&#10;\psframe[fillstyle=solid,fillcolor=red](7,1)(8,2)&#10;\psframe[fillstyle=solid,fillcolor=red](4,0)(5,1)&#10;&#10;\psframe[fillstyle=solid,fillcolor=red](5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6|11.5|3.8|4.2|7.8|4.2|14.3|2.2|4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textwidth=3.3in&#10;\begin{document}&#10;\definecolor{purp}{rgb}{0.7,0,0.7}&#10;\begin{multline*}&#10;\Big( D_{\hbox{\textcolor{red}{$\mu$}}} , \, L \cdot D_{\widehat{\hbox{\textcolor{blue}{$\nu$}}}}\cdot diag(t^{\hbox{\textcolor{purp}{$-4$}}},&#10;t^{\hbox{\textcolor{purp}{$-4$}}} , \dots , t^{\hbox{\textcolor{purp}{$-4$}}}) \Big) = \\&#10;\qquad \quad \left( \left[ \begin{array}{cccc}&#10;t^{8} &amp; 0 &amp; 0 &amp; 0 \\&#10;0 &amp; t^{5 } &amp; 0 &amp; 0 \\&#10;0 &amp; 0 &amp; t^{2 } &amp; 0 \\&#10;0 &amp; 0 &amp; 0 &amp; t \end{array}&#10; \right] , \,  \left[ \begin{array}{cccr}&#10;1 &amp; 0 &amp; 0 &amp; 0 \\&#10;2\,t^{2} + t &amp; 1 &amp; 0 &amp; 0 \\&#10;t^{4} + t^{3} + t^{2} &amp; t^{2} + t &amp; 1 &amp; 0 \\&#10;t^{3} &amp; t^{2} &amp; t &amp; 1&#10;\end{array}&#10; \right]  \left[ {\begin{array}{cccc}&#10;t^{2 \small \hbox{\textcolor{purp}{$-4$}} } &amp; 0 &amp; 0 &amp; 0 \\&#10;0 &amp; t^{3  \small \hbox{\textcolor{purp}{$-4$}} } &amp; 0 &amp; 0 \\&#10;0 &amp; 0 &amp; t^{6 \small \hbox{\textcolor{purp}{$-4$}} } &amp; 0 \\&#10;0 &amp; 0 &amp; 0 &amp; t^{11 \small  \hbox{\textcolor{purp}{$-4$}} }&#10;\end{array}}&#10; \right] \right)&#10;\end{multline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466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0,4)&#10;\psframe[fillstyle=solid,fillcolor=blue](5,2)(7,3)&#10;\psframe[fillstyle=solid,fillcolor=blue](2,1)(4,2)&#10;\psframe[fillstyle=solid,fillcolor=blue](1,0)(2,1)&#10;&#10;\psframe[fillstyle=solid,fillcolor=dkblue](7,2.2)(6,2.8)&#10;\psframe[fillstyle=solid,fillcolor=blue](4,1)(6,2)&#10;\psframe[fillstyle=solid,fillcolor=blue](2,0)(3,1)&#10;&#10;\psframe[fillstyle=solid,fillcolor=dkblue](6,1.2)(4,1.8)&#10;\psframe[fillstyle=solid,fillcolor=blue](3,0)(4,1)&#10;&#10;\psframe[fillstyle=solid,fillcolor=dkblue](4,0.2)(2,0.8)&#10;&#10;\psframe[fillstyle=solid,fillcolor=green](0,0.4)(2,0.6)&#10;\psframe[fillstyle=solid,fillcolor=green](0,1.4)(4,1.6)&#10;\psframe[fillstyle=solid,fillcolor=green](0,2.4)(6,2.6)&#10;\psframe[fillstyle=solid,fillcolor=green](0,3.4)(10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80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 linecolor=red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dkblue](0,0)(-2,1)&#10;\psframe[fillstyle=solid,fillcolor=dkblue](0,1)(-1,2)&#10;\psframe[fillstyle=solid,fillcolor=blue](0,2)(2,3)&#10;\psframe[fillstyle=solid,fillcolor=blue](0,3)(7,4)&#10;&#10;\psframe[fillstyle=solid,fillcolor=red](7,3)(10,4)&#10;\psframe[fillstyle=solid,fillcolor=red](2,2)(4,3)&#10;\psframe[fillstyle=solid,fillcolor=red](-1,1.2)(1,1.8)&#10;\psframe[fillstyle=solid,fillcolor=red](-2,0.2)(-1,0.8)&#10;&#10;\psframe[fillstyle=solid,fillcolor=red](4,2)(6,3)&#10;\psframe[fillstyle=solid,fillcolor=red](1,1.2)(3,1.8)&#10;\psframe[fillstyle=solid,fillcolor=red](-1,0.2)(0,0.8)&#10;&#10;\psframe[fillstyle=solid,fillcolor=red](3,1.2)(4,1.8)&#10;\psframe[fillstyle=solid,fillcolor=red](0,0.2)(1,0.8)&#10;&#10;\psframe[fillstyle=solid,fillcolor=red](1,0.2)(2,0.8)&#10;&#10;\psframe[fillstyle=solid,fillcolor=green](0,0.4)(2,0.6)&#10;\psframe[fillstyle=solid,fillcolor=green](0,1.4)(4,1.6)&#10;\psframe[fillstyle=solid,fillcolor=green](0,2.4)(6,2.6)&#10;\psframe[fillstyle=solid,fillcolor=green](0,3.4)(10,3.6)&#10;\psframe[linestyle=dashed](0,0)(-4,1)&#10;\psframe[linestyle=dashed](0,1)(-4,2)&#10;\psframe[linestyle=dashed](0,2)(-4,3)&#10;\psframe[linestyle=dashed](-4,3)(0,4)&#10;\psline[linestyle=dashed, linewidth=3pt](-4,4)(0,4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1"/>
  <p:tag name="PICTUREFILESIZE" val="911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textwidth=3.5in&#10;\begin{document}&#10;\begin{multline*}&#10;(D_{\hbox{\textcolor{red}{$\mu$}}} , \, L \cdot D_{\widehat{\hbox{\textcolor{blue}{$\nu$}}}} ) = \\&#10;\qquad \quad \left(  \left[ \begin{array}{cccc}&#10;t^{8} &amp; 0 &amp; 0 &amp; 0 \\&#10;0 &amp; t^{5} &amp; 0 &amp; 0 \\&#10;0 &amp; 0 &amp; t^{2} &amp; 0 \\&#10;0 &amp; 0 &amp; 0 &amp; t&#10;\end{array}&#10; \right] , \, \left[ \begin{array}{cccr}&#10;1 &amp; 0 &amp; 0 &amp; 0 \\&#10;2\,t^{2} + t &amp; 1 &amp; 0 &amp; 0 \\&#10;t^{4} + t^{3} + t^{2} &amp; t^{2} + t &amp; 1 &amp; 0 \\&#10;t^{3} &amp; t^{2} &amp; t &amp; 1&#10;\end{array}&#10; \right]  \left[ {\begin{array}{cccc}&#10;t^{2} &amp; 0 &amp; 0 &amp; 0 \\&#10;0 &amp; t^{3} &amp; 0 &amp; 0 \\&#10;0 &amp; 0 &amp; t^{6} &amp; 0 \\&#10;0 &amp; 0 &amp; 0 &amp; t^{11}&#10;\end{array}}&#10; \right] \right)&#10;\end{multline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5"/>
  <p:tag name="PICTUREFILESIZE" val="3524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red](11,3)(14,4)&#10;\psframe[fillstyle=solid,fillcolor=red](6,2)(8,3)&#10;\psframe[fillstyle=solid,fillcolor=red](3,1)(5,2)&#10;\psframe[fillstyle=solid,fillcolor=red](2,0)(3,1)&#10;&#10;\psframe[fillstyle=solid,fillcolor=red](8,2)(10,3)&#10;\psframe[fillstyle=solid,fillcolor=red](5,1)(7,2)&#10;\psframe[fillstyle=solid,fillcolor=red](3,0)(4,1)&#10;&#10;\psframe[fillstyle=solid,fillcolor=red](7,1)(8,2)&#10;\psframe[fillstyle=solid,fillcolor=red](4,0)(5,1)&#10;&#10;\psframe[fillstyle=solid,fillcolor=red](5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4  template TPT1  env TPENV1  fore 0  back 16777215  eqnno 1"/>
  <p:tag name="FILENAME" val="TP_tmp"/>
  <p:tag name="ORIGWIDTH" val="8"/>
  <p:tag name="PICTUREFILESIZE" val="96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6|1.4|2|2.4|1.3|1.1|0.9|6.1|3.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Big( D_{\hbox{\textcolor{red}{$\mu$}}}, L D_{\widehat{\hbox{\textcolor{blue}{$\nu$}}}} \Big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2"/>
  <p:tag name="PICTUREFILESIZE" val="316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red](11,3)(14,4)&#10;\psframe[fillstyle=solid,fillcolor=red](6,2)(8,3)&#10;\psframe[fillstyle=solid,fillcolor=red](3,1)(5,2)&#10;\psframe[fillstyle=solid,fillcolor=red](2,0)(3,1)&#10;&#10;\psframe[fillstyle=solid,fillcolor=red](8,2)(10,3)&#10;\psframe[fillstyle=solid,fillcolor=red](5,1)(7,2)&#10;\psframe[fillstyle=solid,fillcolor=red](3,0)(4,1)&#10;&#10;\psframe[fillstyle=solid,fillcolor=red](7,1)(8,2)&#10;\psframe[fillstyle=solid,fillcolor=red](4,0)(5,1)&#10;&#10;\psframe[fillstyle=solid,fillcolor=red](5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blue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nu$}}}&#10;\psline[linecolor=blue]{-&gt;}(-0.2,0.65)(-0.5,0.2)&#10;\psline[linecolor=blue]{-&gt;}(0.6,1.75)(0.3,1.3)&#10;&#10;&#10;\rput{*0}(1,-0.4){\hbox{\textcolor{red}{\Large $\mu$}}}&#10;\psline[linecolor=red]{-&gt;}(0.2,-0.4)(0.8,-0.4)&#10;\psline[linecolor=red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blue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red](0,3)(-1,4)&#10;\psframe[fillstyle=solid,fillcolor=dkred](0,2)(-2,3)&#10;\psframe[fillstyle=solid,fillcolor=dkred](0,1)(-5,2)&#10;\psframe[fillstyle=solid,fillcolor=dkred](0,0)(-8,1)&#10;&#10;\psframe[fillstyle=solid,fillcolor=green](-1,3.2)(11,3.8)&#10;%\psframe[fillstyle=solid,fillcolor=red](-3,2.1)(-2,2.9)&#10;\psframe[fillstyle=solid,fillcolor=green](-5,1.2)(-4,1.8)&#10;\psframe[fillstyle=solid,fillcolor=green](-8,0.2)(-7,0.8)&#10;&#10;\psframe[fillstyle=solid,fillcolor=green](-2,2.2)(6,2.8)&#10;\psframe[fillstyle=solid,fillcolor=green](-4,1.2)(-3,1.8)&#10;\psframe[fillstyle=solid,fillcolor=green](-7,0.2)(-6,0.8)&#10;&#10;\psframe[fillstyle=solid,fillcolor=green](-3,1.2)(3,1.8)&#10;\psframe[fillstyle=solid,fillcolor=green](-6,0.2)(-4,0.8)&#10;&#10;\psframe[fillstyle=solid,fillcolor=green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widetilde{\lambda}$}}}&#10;\psline[linecolor=green]{-&gt;}(-0.2,0.65)(-0.5,0.2)&#10;\psline[linecolor=green]{-&gt;}(0.6,1.75)(0.3,1.3)&#10;&#10;&#10;\rput{*0}(1,-0.45){\hbox{\textcolor{blue}{\Large $\nu$}}}&#10;\psline[linecolor=blue]{-&gt;}(0.2,-0.4)(0.8,-0.4)&#10;\psline[linecolor=blue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mu$}}}&#10;\psline[linecolor=red]{-&gt;}(-0.2,0.65)(-0.5,0.2)&#10;\psline[linecolor=red]{-&gt;}(0.6,1.75)(0.3,1.3)&#10;&#10;&#10;\rput{*0}(1,-0.4){\hbox{\textcolor{green}{\Large $\widetilde{\lambda}$}}}&#10;\psline[linecolor=green]{-&gt;}(0.2,-0.4)(0.8,-0.4)&#10;\psline[linecolor=green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widetilde{\nu}$}}}&#10;\psline[linecolor=blue]{-&gt;}(-0.2,0.65)(-0.5,0.2)&#10;\psline[linecolor=blue]{-&gt;}(0.6,1.75)(0.3,1.3)&#10;&#10;&#10;\rput{*0}(1,-0.4){\hbox{\textcolor{green}{\Large $\lambda$}}}&#10;\psline[linecolor=green]{-&gt;}(0.2,-0.4)(0.8,-0.4)&#10;\psline[linecolor=green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widetilde{\mu}$}}}&#10;\psline[linecolor=red]{-&gt;}(-0.2,0.65)(-0.5,0.2)&#10;\psline[linecolor=red]{-&gt;}(0.6,1.75)(0.3,1.3)&#10;&#10;&#10;\rput{*0}(1,-0.4){\hbox{\textcolor{blue}{\Large $\widetilde{\nu}$}}}&#10;\psline[linecolor=blue]{-&gt;}(0.2,-0.4)(0.8,-0.4)&#10;\psline[linecolor=blue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lambda$}}}&#10;\psline[linecolor=green]{-&gt;}(-0.2,0.65)(-0.5,0.2)&#10;\psline[linecolor=green]{-&gt;}(0.6,1.75)(0.3,1.3)&#10;&#10;&#10;\rput{*0}(1,-0.4){\hbox{\textcolor{red}{\Large $\widetilde{\mu}$}}}&#10;\psline[linecolor=red]{-&gt;}(0.2,-0.4)(0.8,-0.4)&#10;\psline[linecolor=red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green](0,0)(2,1)&#10;\psframe[fillstyle=solid,fillcolor=green](0,1)(3,2)&#10;\psframe[fillstyle=solid,fillcolor=green](0,2)(6,3)&#10;\psframe[fillstyle=solid,fillcolor=green](0,3)(11,4)&#10;&#10;\psframe[fillstyle=solid,fillcolor=dkblue](11,3.25)(-1,3.75)&#10;\psframe[fillstyle=solid,fillcolor=blue](6,2)(10,3)&#10;\psframe[fillstyle=solid,fillcolor=blue](3,1)(5,2)&#10;&#10;\psframe[fillstyle=solid,fillcolor=dkblue](10,2.25)(-2,2.75)&#10;\psframe[fillstyle=solid,fillcolor=blue](5,1)(8,2)&#10;\psframe[fillstyle=solid,fillcolor=blue](2,0)(3,1)&#10;&#10;\psframe[fillstyle=solid,fillcolor=dkblue](8,1.25)(-5,1.75)&#10;\psframe[fillstyle=solid,fillcolor=blue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red](0,3)(-6,4)&#10;\psframe[fillstyle=solid,fillcolor=dkred](0,2)(-8,3)&#10;\psframe[fillstyle=solid,fillcolor=dkred](0,1)(-10,2)&#10;\psframe[fillstyle=solid,fillcolor=dkred](0,0)(-14,1)&#10;&#10;\psframe[fillstyle=solid,fillcolor=green](-6,3.25)(-2,3.75)&#10;\psframe[fillstyle=solid,fillcolor=green](-8,2.25)(-6,2.75)&#10;\psframe[fillstyle=solid,fillcolor=green](-10,1.25)(-9,1.75)&#10;\psframe[fillstyle=solid,fillcolor=red](-14,0.25)(-13,0.75)&#10;&#10;\psframe[fillstyle=solid,fillcolor=green](-6,2.25)(-3,2.75)&#10;\psframe[fillstyle=solid,fillcolor=green](-9,1.25)(-8,1.75)&#10;\psframe[fillstyle=solid,fillcolor=green](-13,0.25)(-12,0.75)&#10;&#10;\psframe[fillstyle=solid,fillcolor=green](-8,1.25)(-6,1.75)&#10;&#10;\psframe[fillstyle=solid,fillcolor=green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blue](0,3)(14,4)&#10;\psframe[fillstyle=solid,fillcolor=blue](0,2)(10,3)&#10;\psframe[fillstyle=solid,fillcolor=blue](0,1)(8,2)&#10;\psframe[fillstyle=solid,fillcolor=blue](0,0)(6,1)&#10;&#10;\psframe[fillstyle=solid,fillcolor=dkgreen](14,3.25)(8,3.75)&#10;\psframe[fillstyle=solid,fillcolor=green](10,2)(13,3)&#10;\psframe[fillstyle=solid,fillcolor=green](8,1)(9,2)&#10;%\psframe[fillstyle=solid,fillcolor=green](6,0)(-13,1)&#10;&#10;\psframe[fillstyle=solid,fillcolor=dkgreen](13,2.25)(5,2.75)&#10;\psframe[fillstyle=solid,fillcolor=green](9,1)(12,2)&#10;\psframe[fillstyle=solid,fillcolor=green](6,0)(8,1)&#10;&#10;\psframe[fillstyle=solid,fillcolor=dkgreen](12,1.25)(2,1.75)&#10;\psframe[fillstyle=solid,fillcolor=green](8,0)(12,1)&#10;&#10;\psframe[fillstyle=solid,fillcolor=dkgreen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red](0,3)(-2,4)&#10;\psframe[fillstyle=solid,fillcolor=dkred](0,2)(-3,3)&#10;\psframe[fillstyle=solid,fillcolor=dkred](0,1)(-6,2)&#10;\psframe[fillstyle=solid,fillcolor=dkred](0,0)(-11,1)&#10;&#10;\psframe[fillstyle=solid,fillcolor=dkblue](-2,3.25)(-6,3.75)&#10;\psframe[fillstyle=solid,fillcolor=blue](-3,2.1)(-2,2.9)&#10;\psframe[fillstyle=solid,fillcolor=blue](-6,1.1)(-5,1.9)&#10;\psframe[fillstyle=solid,fillcolor=blue](-11,0.1)(-10,0.9)&#10;&#10;\psframe[fillstyle=solid,fillcolor=dkblue](-2,2.25)(-8,2.75)&#10;\psframe[fillstyle=solid,fillcolor=blue](-5,1.1)(-3,1.9)&#10;\psframe[fillstyle=solid,fillcolor=blue](-10,0.1)(-8,0.9)&#10;&#10;\psframe[fillstyle=solid,fillcolor=dkblue](-3,1.25)(-10,1.75)&#10;\psframe[fillstyle=solid,fillcolor=blue](-8,0.1)(-6,0.9)&#10;&#10;\psframe[fillstyle=solid,fillcolor=dkblue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blue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green](0,3)(-1,4)&#10;\psframe[fillstyle=solid,fillcolor=dkgreen](0,2)(-2,3)&#10;\psframe[fillstyle=solid,fillcolor=dkgreen](0,1)(-5,2)&#10;\psframe[fillstyle=solid,fillcolor=dkgreen](0,0)(-8,1)&#10;&#10;\psframe[fillstyle=solid,fillcolor=red](-1,3.2)(11,3.8)&#10;%\psframe[fillstyle=solid,fillcolor=red](-3,2.1)(-2,2.9)&#10;\psframe[fillstyle=solid,fillcolor=red](-5,1.2)(-4,1.8)&#10;\psframe[fillstyle=solid,fillcolor=red](-8,0.2)(-7,0.8)&#10;&#10;\psframe[fillstyle=solid,fillcolor=red](-2,2.2)(6,2.8)&#10;\psframe[fillstyle=solid,fillcolor=red](-4,1.2)(-3,1.8)&#10;\psframe[fillstyle=solid,fillcolor=red](-7,0.2)(-6,0.8)&#10;&#10;\psframe[fillstyle=solid,fillcolor=red](-3,1.2)(3,1.8)&#10;\psframe[fillstyle=solid,fillcolor=red](-6,0.2)(-4,0.8)&#10;&#10;\psframe[fillstyle=solid,fillcolor=red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2.5|4.4|1.5|2.7|1.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Big( D_{\hbox{\textcolor{red}{$\mu$}}}, L D_{\widehat{\hbox{\textcolor{blue}{$\nu$}}}} \Big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2"/>
  <p:tag name="PICTUREFILESIZE" val="316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Big( D(\hbox{\textcolor{purp}{$\alpha$}} )D_{\hbox{\textcolor{red}{$\mu$}}},&#10; L D_{\widehat{\hbox{\textcolor{blue}{$\nu$}}}} D(\hbox{\textcolor{purp}{$\beta$}}\Big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2"/>
  <p:tag name="PICTUREFILESIZE" val="625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Big( D(\hbox{\textcolor{purp}{$\gamma$}} )D_{\hbox{\textcolor{red}{$\mu$}}},&#10; L D_{\widehat{\hbox{\textcolor{blue}{$\nu$}}}} D(\hbox{\textcolor{purp}{$\eta$}}\Big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2"/>
  <p:tag name="PICTUREFILESIZE" val="625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Big( D(\hbox{\textcolor{purp}{$\kappa$}} )D_{\hbox{\textcolor{red}{$\mu$}}},&#10; L D_{\widehat{\hbox{\textcolor{blue}{$\nu$}}}} D(\hbox{\textcolor{purp}{$\omega$}}\Big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2"/>
  <p:tag name="PICTUREFILESIZE" val="625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blue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red](0,3)(-1,4)&#10;\psframe[fillstyle=solid,fillcolor=dkred](0,2)(-2,3)&#10;\psframe[fillstyle=solid,fillcolor=dkred](0,1)(-5,2)&#10;\psframe[fillstyle=solid,fillcolor=dkred](0,0)(-8,1)&#10;&#10;\psframe[fillstyle=solid,fillcolor=green](-1,3.2)(11,3.8)&#10;%\psframe[fillstyle=solid,fillcolor=red](-3,2.1)(-2,2.9)&#10;\psframe[fillstyle=solid,fillcolor=green](-5,1.2)(-4,1.8)&#10;\psframe[fillstyle=solid,fillcolor=green](-8,0.2)(-7,0.8)&#10;&#10;\psframe[fillstyle=solid,fillcolor=green](-2,2.2)(6,2.8)&#10;\psframe[fillstyle=solid,fillcolor=green](-4,1.2)(-3,1.8)&#10;\psframe[fillstyle=solid,fillcolor=green](-7,0.2)(-6,0.8)&#10;&#10;\psframe[fillstyle=solid,fillcolor=green](-3,1.2)(3,1.8)&#10;\psframe[fillstyle=solid,fillcolor=green](-6,0.2)(-4,0.8)&#10;&#10;\psframe[fillstyle=solid,fillcolor=green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blue]{-&gt;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99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red](0,3)(-1,4)&#10;\psframe[fillstyle=solid,fillcolor=dkred](0,2)(-2,3)&#10;\psframe[fillstyle=solid,fillcolor=dkred](0,1)(-5,2)&#10;\psframe[fillstyle=solid,fillcolor=dkred](0,0)(-8,1)&#10;&#10;\psframe[fillstyle=solid,fillcolor=green](-1,3.2)(11,3.8)&#10;%\psframe[fillstyle=solid,fillcolor=red](-3,2.1)(-2,2.9)&#10;\psframe[fillstyle=solid,fillcolor=green](-5,1.2)(-4,1.8)&#10;\psframe[fillstyle=solid,fillcolor=green](-8,0.2)(-7,0.8)&#10;&#10;\psframe[fillstyle=solid,fillcolor=green](-2,2.2)(6,2.8)&#10;\psframe[fillstyle=solid,fillcolor=green](-4,1.2)(-3,1.8)&#10;\psframe[fillstyle=solid,fillcolor=green](-7,0.2)(-6,0.8)&#10;&#10;\psframe[fillstyle=solid,fillcolor=green](-3,1.2)(3,1.8)&#10;\psframe[fillstyle=solid,fillcolor=green](-6,0.2)(-4,0.8)&#10;&#10;\psframe[fillstyle=solid,fillcolor=green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mu_1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red](0,3)(-1,4)&#10;\psframe[fillstyle=solid,fillcolor=dkred](0,2)(-2,3)&#10;\psframe[fillstyle=solid,fillcolor=dkred](0,1)(-5,2)&#10;\psframe[fillstyle=solid,fillcolor=dkred](0,0)(-8,1)&#10;&#10;\psframe[fillstyle=solid,fillcolor=green](-1,3.2)(11,3.8)&#10;%\psframe[fillstyle=solid,fillcolor=red](-3,2.1)(-2,2.9)&#10;\psframe[fillstyle=solid,fillcolor=green](-5,1.2)(-4,1.8)&#10;\psframe[fillstyle=solid,fillcolor=green](-8,0.2)(-7,0.8)&#10;&#10;\psframe[fillstyle=solid,fillcolor=green](-2,2.2)(6,2.8)&#10;\psframe[fillstyle=solid,fillcolor=green](-4,1.2)(-3,1.8)&#10;\psframe[fillstyle=solid,fillcolor=green](-7,0.2)(-6,0.8)&#10;&#10;\psframe[fillstyle=solid,fillcolor=green](-3,1.2)(3,1.8)&#10;\psframe[fillstyle=solid,fillcolor=green](-6,0.2)(-4,0.8)&#10;&#10;\psframe[fillstyle=solid,fillcolor=green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mu_2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green](0,0)(2,1)&#10;\psframe[fillstyle=solid,fillcolor=green](0,1)(3,2)&#10;\psframe[fillstyle=solid,fillcolor=green](0,2)(6,3)&#10;\psframe[fillstyle=solid,fillcolor=green](0,3)(11,4)&#10;&#10;\psframe[fillstyle=solid,fillcolor=dkblue](11,3.25)(-1,3.75)&#10;\psframe[fillstyle=solid,fillcolor=blue](6,2)(10,3)&#10;\psframe[fillstyle=solid,fillcolor=blue](3,1)(5,2)&#10;&#10;\psframe[fillstyle=solid,fillcolor=dkblue](10,2.25)(-2,2.75)&#10;\psframe[fillstyle=solid,fillcolor=blue](5,1)(8,2)&#10;\psframe[fillstyle=solid,fillcolor=blue](2,0)(3,1)&#10;&#10;\psframe[fillstyle=solid,fillcolor=dkblue](8,1.25)(-5,1.75)&#10;\psframe[fillstyle=solid,fillcolor=blue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red](0,3)(-6,4)&#10;\psframe[fillstyle=solid,fillcolor=dkred](0,2)(-8,3)&#10;\psframe[fillstyle=solid,fillcolor=dkred](0,1)(-10,2)&#10;\psframe[fillstyle=solid,fillcolor=dkred](0,0)(-14,1)&#10;&#10;\psframe[fillstyle=solid,fillcolor=green](-6,3.25)(-2,3.75)&#10;\psframe[fillstyle=solid,fillcolor=green](-8,2.25)(-6,2.75)&#10;\psframe[fillstyle=solid,fillcolor=green](-10,1.25)(-9,1.75)&#10;\psframe[fillstyle=solid,fillcolor=red](-14,0.25)(-13,0.75)&#10;&#10;\psframe[fillstyle=solid,fillcolor=green](-6,2.25)(-3,2.75)&#10;\psframe[fillstyle=solid,fillcolor=green](-9,1.25)(-8,1.75)&#10;\psframe[fillstyle=solid,fillcolor=green](-13,0.25)(-12,0.75)&#10;&#10;\psframe[fillstyle=solid,fillcolor=green](-8,1.25)(-6,1.75)&#10;&#10;\psframe[fillstyle=solid,fillcolor=green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red](11,3)(14,4)&#10;\psframe[fillstyle=solid,fillcolor=red](6,2)(8,3)&#10;\psframe[fillstyle=solid,fillcolor=red](3,1)(5,2)&#10;\psframe[fillstyle=solid,fillcolor=red](2,0)(3,1)&#10;&#10;\psframe[fillstyle=solid,fillcolor=red](8,2)(10,3)&#10;\psframe[fillstyle=solid,fillcolor=red](5,1)(7,2)&#10;\psframe[fillstyle=solid,fillcolor=red](3,0)(4,1)&#10;&#10;\psframe[fillstyle=solid,fillcolor=red](7,1)(8,2)&#10;\psframe[fillstyle=solid,fillcolor=red](4,0)(5,1)&#10;&#10;\psframe[fillstyle=solid,fillcolor=red](5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nu$}}}&#10;\psline[linecolor=blue]{-&gt;}(-0.2,0.65)(-0.5,0.2)&#10;\psline[linecolor=blue]{-&gt;}(0.6,1.75)(0.3,1.3)&#10;&#10;&#10;\rput{*0}(1,-0.4){\hbox{\textcolor{red}{\Large $\mu$}}}&#10;\psline[linecolor=red]{-&gt;}(0.2,-0.4)(0.8,-0.4)&#10;\psline[linecolor=red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widetilde{\lambda}$}}}&#10;\psline[linecolor=green]{-&gt;}(-0.2,0.65)(-0.5,0.2)&#10;\psline[linecolor=green]{-&gt;}(0.6,1.75)(0.3,1.3)&#10;&#10;&#10;\rput{*0}(1,-0.45){\hbox{\textcolor{blue}{\Large $\nu$}}}&#10;\psline[linecolor=blue]{-&gt;}(0.2,-0.4)(0.8,-0.4)&#10;\psline[linecolor=blue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mu$}}}&#10;\psline[linecolor=red]{-&gt;}(-0.2,0.65)(-0.5,0.2)&#10;\psline[linecolor=red]{-&gt;}(0.6,1.75)(0.3,1.3)&#10;&#10;&#10;\rput{*0}(1,-0.4){\hbox{\textcolor{green}{\Large $\widetilde{\lambda}$}}}&#10;\psline[linecolor=green]{-&gt;}(0.2,-0.4)(0.8,-0.4)&#10;\psline[linecolor=green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widetilde{\nu}$}}}&#10;\psline[linecolor=blue]{-&gt;}(-0.2,0.65)(-0.5,0.2)&#10;\psline[linecolor=blue]{-&gt;}(0.6,1.75)(0.3,1.3)&#10;&#10;&#10;\rput{*0}(1,-0.4){\hbox{\textcolor{green}{\Large $\lambda$}}}&#10;\psline[linecolor=green]{-&gt;}(0.2,-0.4)(0.8,-0.4)&#10;\psline[linecolor=green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widetilde{\mu}$}}}&#10;\psline[linecolor=red]{-&gt;}(-0.2,0.65)(-0.5,0.2)&#10;\psline[linecolor=red]{-&gt;}(0.6,1.75)(0.3,1.3)&#10;&#10;&#10;\rput{*0}(1,-0.4){\hbox{\textcolor{blue}{\Large $\widetilde{\nu}$}}}&#10;\psline[linecolor=blue]{-&gt;}(0.2,-0.4)(0.8,-0.4)&#10;\psline[linecolor=blue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mu_3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lambda$}}}&#10;\psline[linecolor=green]{-&gt;}(-0.2,0.65)(-0.5,0.2)&#10;\psline[linecolor=green]{-&gt;}(0.6,1.75)(0.3,1.3)&#10;&#10;&#10;\rput{*0}(1,-0.4){\hbox{\textcolor{red}{\Large $\widetilde{\mu}$}}}&#10;\psline[linecolor=red]{-&gt;}(0.2,-0.4)(0.8,-0.4)&#10;\psline[linecolor=red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blue](0,3)(14,4)&#10;\psframe[fillstyle=solid,fillcolor=blue](0,2)(10,3)&#10;\psframe[fillstyle=solid,fillcolor=blue](0,1)(8,2)&#10;\psframe[fillstyle=solid,fillcolor=blue](0,0)(6,1)&#10;&#10;\psframe[fillstyle=solid,fillcolor=dkgreen](14,3.25)(8,3.75)&#10;\psframe[fillstyle=solid,fillcolor=green](10,2)(13,3)&#10;\psframe[fillstyle=solid,fillcolor=green](8,1)(9,2)&#10;%\psframe[fillstyle=solid,fillcolor=green](6,0)(-13,1)&#10;&#10;\psframe[fillstyle=solid,fillcolor=dkgreen](13,2.25)(5,2.75)&#10;\psframe[fillstyle=solid,fillcolor=green](9,1)(12,2)&#10;\psframe[fillstyle=solid,fillcolor=green](6,0)(8,1)&#10;&#10;\psframe[fillstyle=solid,fillcolor=dkgreen](12,1.25)(2,1.75)&#10;\psframe[fillstyle=solid,fillcolor=green](8,0)(12,1)&#10;&#10;\psframe[fillstyle=solid,fillcolor=dkgreen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red](0,3)(-2,4)&#10;\psframe[fillstyle=solid,fillcolor=dkred](0,2)(-3,3)&#10;\psframe[fillstyle=solid,fillcolor=dkred](0,1)(-6,2)&#10;\psframe[fillstyle=solid,fillcolor=dkred](0,0)(-11,1)&#10;&#10;\psframe[fillstyle=solid,fillcolor=dkblue](-2,3.25)(-6,3.75)&#10;\psframe[fillstyle=solid,fillcolor=blue](-3,2.1)(-2,2.9)&#10;\psframe[fillstyle=solid,fillcolor=blue](-6,1.1)(-5,1.9)&#10;\psframe[fillstyle=solid,fillcolor=blue](-11,0.1)(-10,0.9)&#10;&#10;\psframe[fillstyle=solid,fillcolor=dkblue](-2,2.25)(-8,2.75)&#10;\psframe[fillstyle=solid,fillcolor=blue](-5,1.1)(-3,1.9)&#10;\psframe[fillstyle=solid,fillcolor=blue](-10,0.1)(-8,0.9)&#10;&#10;\psframe[fillstyle=solid,fillcolor=dkblue](-3,1.25)(-10,1.75)&#10;\psframe[fillstyle=solid,fillcolor=blue](-8,0.1)(-6,0.9)&#10;&#10;\psframe[fillstyle=solid,fillcolor=dkblue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green](0,3)(-1,4)&#10;\psframe[fillstyle=solid,fillcolor=dkgreen](0,2)(-2,3)&#10;\psframe[fillstyle=solid,fillcolor=dkgreen](0,1)(-5,2)&#10;\psframe[fillstyle=solid,fillcolor=dkgreen](0,0)(-8,1)&#10;&#10;\psframe[fillstyle=solid,fillcolor=red](-1,3.2)(11,3.8)&#10;%\psframe[fillstyle=solid,fillcolor=red](-3,2.1)(-2,2.9)&#10;\psframe[fillstyle=solid,fillcolor=red](-5,1.2)(-4,1.8)&#10;\psframe[fillstyle=solid,fillcolor=red](-8,0.2)(-7,0.8)&#10;&#10;\psframe[fillstyle=solid,fillcolor=red](-2,2.2)(6,2.8)&#10;\psframe[fillstyle=solid,fillcolor=red](-4,1.2)(-3,1.8)&#10;\psframe[fillstyle=solid,fillcolor=red](-7,0.2)(-6,0.8)&#10;&#10;\psframe[fillstyle=solid,fillcolor=red](-3,1.2)(3,1.8)&#10;\psframe[fillstyle=solid,fillcolor=red](-6,0.2)(-4,0.8)&#10;&#10;\psframe[fillstyle=solid,fillcolor=red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green]{&lt;-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0"/>
  <p:tag name="PICTUREFILESIZE" val="100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red](0,3)(-1,4)&#10;\psframe[fillstyle=solid,fillcolor=dkred](0,2)(-2,3)&#10;\psframe[fillstyle=solid,fillcolor=dkred](0,1)(-5,2)&#10;\psframe[fillstyle=solid,fillcolor=dkred](0,0)(-8,1)&#10;&#10;\psframe[fillstyle=solid,fillcolor=green](-1,3.2)(11,3.8)&#10;%\psframe[fillstyle=solid,fillcolor=red](-3,2.1)(-2,2.9)&#10;\psframe[fillstyle=solid,fillcolor=green](-5,1.2)(-4,1.8)&#10;\psframe[fillstyle=solid,fillcolor=green](-8,0.2)(-7,0.8)&#10;&#10;\psframe[fillstyle=solid,fillcolor=green](-2,2.2)(6,2.8)&#10;\psframe[fillstyle=solid,fillcolor=green](-4,1.2)(-3,1.8)&#10;\psframe[fillstyle=solid,fillcolor=green](-7,0.2)(-6,0.8)&#10;&#10;\psframe[fillstyle=solid,fillcolor=green](-3,1.2)(3,1.8)&#10;\psframe[fillstyle=solid,fillcolor=green](-6,0.2)(-4,0.8)&#10;&#10;\psframe[fillstyle=solid,fillcolor=green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5|2.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&#10;&#10;\psset{unit=0.7cm} \hspace{2in}&#10;\begin{pspicture}(11,4)&#10;\psline[linewidth=3pt, linestyle=dashed](0,0)(0,4)&#10;\psframe[fillstyle=solid,fillcolor=red](0,0)(1,1)&#10;\psframe[fillstyle=solid,fillcolor=red](0,1)(2,2)&#10;\psframe[fillstyle=solid,fillcolor=red](0,2)(5,3)&#10;\psframe[fillstyle=solid,fillcolor=red](0,3)(8,4)&#10;&#10;\psframe[fillstyle=solid,fillcolor=blue](8,3)(14,4)&#10;\psframe[fillstyle=solid,fillcolor=blue](5,2)(7,3)&#10;\psframe[fillstyle=solid,fillcolor=blue](2,1)(4,2)&#10;\psframe[fillstyle=solid,fillcolor=blue](1,0)(2,1)&#10;&#10;\psframe[fillstyle=solid,fillcolor=blue](7,2)(10,3)&#10;\psframe[fillstyle=solid,fillcolor=blue](4,1)(6,2)&#10;\psframe[fillstyle=solid,fillcolor=blue](2,0)(3,1)&#10;&#10;\psframe[fillstyle=solid,fillcolor=blue](6,1)(8,2)&#10;\psframe[fillstyle=solid,fillcolor=blue](3,0)(4,1)&#10;&#10;\psframe[fillstyle=solid,fillcolor=blue](4,0)(6,1)&#10;&#10;\psframe[fillstyle=solid,fillcolor=green](0,0.4)(6,0.6)&#10;\psframe[fillstyle=solid,fillcolor=green](0,1.4)(8,1.6)&#10;\psframe[fillstyle=solid,fillcolor=green](0,2.4)(10,2.6)&#10;\psframe[fillstyle=solid,fillcolor=green](0,3.4)(14,3.6)&#10;\psline[linewidth=3pt, linestyle=dashed](0,0)(0,4)&#10;\end{pspicture}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807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green](1,1.732)(2,0)&#10;\psline[linewidth=8pt, linecolor=blue](0,0)(2,0)&#10;\rput{*0}(0.1,0.98){\hbox{\textcolor{red}{\Large $\mu$}}}&#10;\psline[linecolor=red]{-&gt;}(-0.2,0.65)(-0.5,0.2)&#10;\psline[linecolor=red]{-&gt;}(0.6,1.75)(0.3,1.3)&#10;&#10;&#10;\rput{*0}(1,-0.4){\hbox{\textcolor{blue}{\Large $\nu$}}}&#10;\psline[linecolor=blue]{-&gt;}(0.2,-0.4)(0.8,-0.4)&#10;\psline[linecolor=blue]{-&gt;}(1.2,-0.4)(1.8,-0.4)&#10;&#10;\rput{*0}(2,1){\hbox{\textcolor{green}{\Large $\lambda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35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green]{&lt;-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0"/>
  <p:tag name="PICTUREFILESIZE" val="100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red](0,0)(1,1.732)&#10;\psline[linewidth=8pt, linecolor=blue](1,1.732)(2,0)&#10;\psline[linewidth=8pt, linecolor=green](0,0)(2,0)&#10;\rput{*0}(0.1,0.98){\hbox{\textcolor{red}{\Large $\widetilde{\mu}$}}}&#10;\psline[linecolor=red]{-&gt;}(-0.2,0.65)(-0.5,0.2)&#10;\psline[linecolor=red]{-&gt;}(0.6,1.75)(0.3,1.3)&#10;&#10;&#10;\rput{*0}(1,-0.4){\hbox{\textcolor{green}{\Large $\lambda$}}}&#10;\psline[linecolor=green]{-&gt;}(0.2,-0.4)(0.8,-0.4)&#10;\psline[linecolor=green]{-&gt;}(1.2,-0.4)(1.8,-0.4)&#10;&#10;\rput{*0}(2,1){\hbox{\textcolor{blue}{\Large $\nu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02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 \hspace{4in}&#10;\psset{unit=0.7cm} &#10;\begin{pspicture}(11,4)&#10;&#10;\psframe[fillstyle=solid,fillcolor=dkred](0,3)(-1,4)&#10;\psframe[fillstyle=solid,fillcolor=dkred](0,2)(-2,3)&#10;\psframe[fillstyle=solid,fillcolor=dkred](0,1)(-5,2)&#10;\psframe[fillstyle=solid,fillcolor=dkred](0,0)(-8,1)&#10;&#10;\psframe[fillstyle=solid,fillcolor=green](-1,3.2)(11,3.8)&#10;%\psframe[fillstyle=solid,fillcolor=red](-3,2.1)(-2,2.9)&#10;\psframe[fillstyle=solid,fillcolor=green](-5,1.2)(-4,1.8)&#10;\psframe[fillstyle=solid,fillcolor=green](-8,0.2)(-7,0.8)&#10;&#10;\psframe[fillstyle=solid,fillcolor=green](-2,2.2)(6,2.8)&#10;\psframe[fillstyle=solid,fillcolor=green](-4,1.2)(-3,1.8)&#10;\psframe[fillstyle=solid,fillcolor=green](-7,0.2)(-6,0.8)&#10;&#10;\psframe[fillstyle=solid,fillcolor=green](-3,1.2)(3,1.8)&#10;\psframe[fillstyle=solid,fillcolor=green](-6,0.2)(-4,0.8)&#10;&#10;\psframe[fillstyle=solid,fillcolor=green](-4,0.2)(2,0.8)&#10;&#10;\psframe[fillstyle=solid,fillcolor=blue](0,3.4)(11,3.6)&#10;\psframe[fillstyle=solid,fillcolor=blue](0,2.4)(6,2.6)&#10;\psframe[fillstyle=solid,fillcolor=blue](0,1.4)(3,1.6)&#10;\psframe[fillstyle=solid,fillcolor=blue](0,0.4)(2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0"/>
  <p:tag name="PICTUREFILESIZE" val="750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green]{&lt;-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0"/>
  <p:tag name="PICTUREFILESIZE" val="100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Big( D_{\hbox{\textcolor{red}{$\mu$}}}, L D_{\widehat{\hbox{\textcolor{blue}{$\nu$}}}}&#10; \Big) \mapsto &#10;\Big( D_{\hbox{\textcolor{red}{$\mu$}}},&#10; L  ( D_{\widehat{\hbox{\textcolor{blue}{$\nu$}}}} \cdot D(\hbox{\textcolor{purp}{$-4$}} )&#10; \Big) \  \large \hbox{?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9"/>
  <p:tag name="PICTUREFILESIZE" val="1064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&amp;     &amp;     &amp;      &amp;   &amp;  \\&#10;    &amp;     &amp;    &amp;    &amp;8\quad \ &amp;     &amp; 14\quad \ &amp;     &amp;      &amp;   &amp;  \\&#10;    &amp;     &amp;    &amp;13\quad \ &amp;     &amp;21 \quad \ &amp;     &amp; 24 \quad \ &amp;      &amp;   &amp;  \\&#10;    &amp;     &amp;15 \quad \ &amp;    &amp;25\quad \ &amp;     &amp;30\quad \ &amp;     &amp;32 \quad \ &amp;   &amp;  \\&#10;    &amp;16 \quad \ &amp;    &amp;27 \quad \ &amp;     &amp;33 \quad \ &amp;     &amp;36 \quad \ &amp;      &amp;38 \quad \ 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6"/>
  <p:tag name="PICTUREFILESIZE" val="336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&amp;     &amp;     &amp;      &amp;   &amp;  \\&#10;    &amp;     &amp;    &amp;    &amp;8\quad \ &amp;     &amp; 14 \hbox{\textcolor{purp}{$-4$}} &amp;     &amp;      &amp;   &amp;  \\&#10;    &amp;     &amp;    &amp;13\quad \ &amp;     &amp;21  \hbox{\textcolor{purp}{$-4$}}&amp;     &amp; 24\hbox{\textcolor{purp}{$-8$}}  &amp;      &amp;   &amp;  \\&#10;    &amp;     &amp;15 \quad \  &amp;    &amp;25 \hbox{\textcolor{purp}{$-4$}}  &amp;   &amp;30\hbox{\textcolor{purp}{$-8$}}  &amp;     &amp;32 \hbox{\textcolor{purp}{$-12$}}&amp;   &amp;  \\&#10;    &amp;16 \quad \ &amp;    &amp;27 \hbox{\textcolor{purp}{$-4$}} &amp;     &amp;33 \hbox{\textcolor{purp}{$-8$}}  &amp;     &amp;36 \hbox{\textcolor{purp}{$-12$}}  &amp;      &amp;38 \hbox{\textcolor{purp}{$-16$}}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2"/>
  <p:tag name="PICTUREFILESIZE" val="136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&amp;     &amp;     &amp;      &amp;   &amp;  \\&#10;    &amp;     &amp;    &amp;    &amp;8\quad \ &amp;     &amp; \hbox{\textcolor{purp}{$10$}} \quad \ &amp;     &amp;      &amp;   &amp;  \\&#10;    &amp;     &amp;    &amp;13\quad \ &amp;     &amp;\hbox{\textcolor{purp}{$17$}} \quad \ &amp;     &amp;  \hbox{\textcolor{purp}{$16$}}  \quad \ &amp;      &amp;   &amp;  \\&#10;    &amp;     &amp;15 \quad \   &amp;    &amp;\hbox{\textcolor{purp}{$21$}} \quad \ &amp;     &amp; \hbox{\textcolor{purp}{$22$}} \quad \ &amp;     &amp; \hbox{\textcolor{purp}{$20$}}  \quad \ &amp;   &amp;  \\&#10;    &amp;16 \quad \ &amp;    &amp;  \hbox{\textcolor{purp}{$23$}} \quad \ &amp;     &amp; \hbox{\textcolor{purp}{$25$}}  \quad \ &amp;     &amp; \hbox{\textcolor{purp}{$24$}}  \quad \ &amp;      &amp; \hbox{\textcolor{purp}{$22$}}  \quad \ 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5"/>
  <p:tag name="PICTUREFILESIZE" val="336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8$  template TPT1  env TPENV1  fore 0  back 16777215  eqnno 1"/>
  <p:tag name="FILENAME" val="TP_tmp"/>
  <p:tag name="ORIGWIDTH" val="7"/>
  <p:tag name="PICTUREFILESIZE" val="96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5$  template TPT1  env TPENV1  fore 0  back 16777215  eqnno 1"/>
  <p:tag name="FILENAME" val="TP_tmp"/>
  <p:tag name="ORIGWIDTH" val="7"/>
  <p:tag name="PICTUREFILESIZE" val="96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2$  template TPT1  env TPENV1  fore 0  back 16777215  eqnno 1"/>
  <p:tag name="FILENAME" val="TP_tmp"/>
  <p:tag name="ORIGWIDTH" val="7"/>
  <p:tag name="PICTUREFILESIZE" val="96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$  template TPT1  env TPENV1  fore 0  back 16777215  eqnno 1"/>
  <p:tag name="FILENAME" val="TP_tmp"/>
  <p:tag name="ORIGWIDTH" val="6"/>
  <p:tag name="PICTUREFILESIZE" val="96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1,$  template TPT1  env TPENV1  fore 0  back 16777215  eqnno 1"/>
  <p:tag name="FILENAME" val="TP_tmp"/>
  <p:tag name="ORIGWIDTH" val="14"/>
  <p:tag name="PICTUREFILESIZE" val="156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6,$  template TPT1  env TPENV1  fore 0  back 16777215  eqnno 1"/>
  <p:tag name="FILENAME" val="TP_tmp"/>
  <p:tag name="ORIGWIDTH" val="9"/>
  <p:tag name="PICTUREFILESIZE" val="14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green]{&lt;-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0"/>
  <p:tag name="PICTUREFILESIZE" val="100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3,$  template TPT1  env TPENV1  fore 0  back 16777215  eqnno 1"/>
  <p:tag name="FILENAME" val="TP_tmp"/>
  <p:tag name="ORIGWIDTH" val="9"/>
  <p:tag name="PICTUREFILESIZE" val="146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2$  template TPT1  env TPENV1  fore 0  back 16777215  eqnno 1"/>
  <p:tag name="FILENAME" val="TP_tmp"/>
  <p:tag name="ORIGWIDTH" val="7"/>
  <p:tag name="PICTUREFILESIZE" val="96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red}{$\mu$}} = (8,5,2,1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"/>
  <p:tag name="PICTUREFILESIZE" val="456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blue}{$\nu$}} = (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"/>
  <p:tag name="PICTUREFILESIZE" val="137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 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"/>
  <p:tag name="PICTUREFILESIZE" val="77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0$  template TPT1  env TPENV1  fore 0  back 16777215  eqnno 0"/>
  <p:tag name="FILENAME" val="TP_tmp"/>
  <p:tag name="ORIGWIDTH" val="12"/>
  <p:tag name="PICTUREFILESIZE" val="106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8$  template TPT1  env TPENV1  fore 0  back 16777215  eqnno 0"/>
  <p:tag name="FILENAME" val="TP_tmp"/>
  <p:tag name="ORIGWIDTH" val="7"/>
  <p:tag name="PICTUREFILESIZE" val="96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6$  template TPT1  env TPENV1  fore 0  back 16777215  eqnno 0"/>
  <p:tag name="FILENAME" val="TP_tmp"/>
  <p:tag name="ORIGWIDTH" val="7"/>
  <p:tag name="PICTUREFILESIZE" val="96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4 $  template TPT1  env TPENV1  fore 0  back 16777215  eqnno 0"/>
  <p:tag name="FILENAME" val="TP_tmp"/>
  <p:tag name="ORIGWIDTH" val="12"/>
  <p:tag name="PICTUREFILESIZE" val="106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green}{$\lambda$}} = (14,10,8,6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"/>
  <p:tag name="PICTUREFILESIZE" val="47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pstricks,multido}&#10;\begin{document}&#10;\begin{pspicture}(11,4)&#10;\psellipticarc[arrowscale=2,linecolor=green]{&lt;-}(.5,0)(1.5,1){215}{0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0"/>
  <p:tag name="PICTUREFILESIZE" val="100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0 $  template TPT1  env TPENV1  fore 0  back 16777215  eqnno 0"/>
  <p:tag name="FILENAME" val="TP_tmp"/>
  <p:tag name="ORIGWIDTH" val="12"/>
  <p:tag name="PICTUREFILESIZE" val="106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6 $  template TPT1  env TPENV1  fore 0  back 16777215  eqnno 0"/>
  <p:tag name="FILENAME" val="TP_tmp"/>
  <p:tag name="ORIGWIDTH" val="7"/>
  <p:tag name="PICTUREFILESIZE" val="96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4 $  template TPT1  env TPENV1  fore 0  back 16777215  eqnno 0"/>
  <p:tag name="FILENAME" val="TP_tmp"/>
  <p:tag name="ORIGWIDTH" val="7"/>
  <p:tag name="PICTUREFILESIZE" val="96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2 $  template TPT1  env TPENV1  fore 0  back 16777215  eqnno 0"/>
  <p:tag name="FILENAME" val="TP_tmp"/>
  <p:tag name="ORIGWIDTH" val="7"/>
  <p:tag name="PICTUREFILESIZE" val="96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green}{$\lambda$}}  + ( \hbox{\textcolor{purp}{$-4$}}  ) = (10,6,4,2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9"/>
  <p:tag name="PICTUREFILESIZE" val="594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7, $  template TPT1  env TPENV1  fore 0  back 16777215  eqnno 0"/>
  <p:tag name="FILENAME" val="TP_tmp"/>
  <p:tag name="ORIGWIDTH" val="9"/>
  <p:tag name="PICTUREFILESIZE" val="146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2, $  template TPT1  env TPENV1  fore 0  back 16777215  eqnno 0"/>
  <p:tag name="FILENAME" val="TP_tmp"/>
  <p:tag name="ORIGWIDTH" val="9"/>
  <p:tag name="PICTUREFILESIZE" val="146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-1, $  template TPT1  env TPENV1  fore 0  back 16777215  eqnno 0"/>
  <p:tag name="FILENAME" val="TP_tmp"/>
  <p:tag name="ORIGWIDTH" val="17"/>
  <p:tag name="PICTUREFILESIZE" val="196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-2 $  template TPT1  env TPENV1  fore 0  back 16777215  eqnno 0"/>
  <p:tag name="FILENAME" val="TP_tmp"/>
  <p:tag name="ORIGWIDTH" val="15"/>
  <p:tag name="PICTUREFILESIZE" val="146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blue}{$\nu$}} + ( \hbox{\textcolor{purp}{$-4$}} ) = (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8"/>
  <p:tag name="PICTUREFILESIZE" val="26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mu_1, \mu_2, \mu_3, \mu_4, \mu_5)  template TPT1  env TPENV1  fore 0  back 16777215  eqnno 3"/>
  <p:tag name="FILENAME" val="TP_tmp"/>
  <p:tag name="ORIGWIDTH" val="79"/>
  <p:tag name="PICTUREFILESIZE" val="685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$  template TPT1  env TPENV1  fore 0  back 16777215  eqnno 1"/>
  <p:tag name="FILENAME" val="TP_tmp"/>
  <p:tag name="ORIGWIDTH" val="6"/>
  <p:tag name="PICTUREFILESIZE" val="96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2$  template TPT1  env TPENV1  fore 0  back 16777215  eqnno 2"/>
  <p:tag name="FILENAME" val="TP_tmp"/>
  <p:tag name="ORIGWIDTH" val="7"/>
  <p:tag name="PICTUREFILESIZE" val="96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$  template TPT1  env TPENV1  fore 0  back 16777215  eqnno 3"/>
  <p:tag name="FILENAME" val="TP_tmp"/>
  <p:tag name="ORIGWIDTH" val="6"/>
  <p:tag name="PICTUREFILESIZE" val="96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|4.2|1.1|2|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 &amp;     &amp;     &amp;      &amp;   &amp;  \\&#10;    &amp;     &amp;    &amp;    &amp;8\hbox{\textcolor{purp}{$-7$}} &amp;     &amp; 14 \hbox{\textcolor{purp}{$-7$}} &amp;     &amp;      &amp;   &amp;  \\&#10;    &amp;     &amp;    &amp;13\quad \   &amp;     &amp;21\quad \  &amp;     &amp; 24\quad \    &amp;      &amp;   &amp;  \\&#10;    &amp;     &amp;15 \quad \  &amp;    &amp;25\quad \  &amp;   &amp;30\quad \ &amp;     &amp;32 \quad \ &amp;   &amp;  \\&#10;    &amp;16 \quad \ &amp;    &amp;27 \quad \ &amp;     &amp;33 \quad \  &amp;     &amp;36 \quad \   &amp;      &amp;38 \quad \ 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6"/>
  <p:tag name="PICTUREFILESIZE" val="536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 &amp;     &amp;     &amp;      &amp;   &amp;  \\&#10;    &amp;     &amp;    &amp;    &amp;8\hbox{\textcolor{purp}{$-7$}} &amp;     &amp; 14 \hbox{\textcolor{purp}{$-7$}} &amp;     &amp;      &amp;   &amp;  \\&#10;    &amp;     &amp;    &amp;13\hbox{\textcolor{purp}{$-14$}} &amp;     &amp;21 \hbox{\textcolor{purp}{$-14$}}&amp;     &amp; 24\hbox{\textcolor{purp}{$-14$}}  &amp;      &amp;   &amp;  \\&#10;    &amp;     &amp;15 \hbox{\textcolor{purp}{$-21$}}  &amp;    &amp;25 \hbox{\textcolor{purp}{$-21$}}  &amp;   &amp;30\hbox{\textcolor{purp}{$-21$}} &amp;     &amp;32 \hbox{\textcolor{purp}{$-21$}}&amp;   &amp;  \\&#10;    &amp;16 \hbox{\textcolor{purp}{$-28$}}&amp;    &amp;27 \hbox{\textcolor{purp}{$-28$}} &amp;     &amp;33 \hbox{\textcolor{purp}{$-28$}}  &amp;     &amp;36 \hbox{\textcolor{purp}{$-28$}}  &amp;      &amp;38 \hbox{\textcolor{purp}{$-28$}}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51"/>
  <p:tag name="PICTUREFILESIZE" val="185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&amp;     &amp;     &amp;      &amp;   &amp;  \\&#10;    &amp;     &amp;    &amp;    &amp; \hbox{\textcolor{purp}{$1$}}\quad \ &amp;     &amp; \hbox{\textcolor{purp}{$7$}} \quad \ &amp;     &amp;      &amp;   &amp;  \\&#10;    &amp;     &amp;    &amp; \hbox{\textcolor{purp}{$-1$}}\quad \ &amp;     &amp;\hbox{\textcolor{purp}{$7$}} \quad \ &amp;     &amp;  \hbox{\textcolor{purp}{$10$}}  \quad \ &amp;      &amp;   &amp;  \\&#10;    &amp;     &amp; \hbox{\textcolor{purp}{$-6$}} \quad \   &amp;    &amp;\hbox{\textcolor{purp}{$4$}} \quad \ &amp;     &amp; \hbox{\textcolor{purp}{$9$}} \quad \ &amp;     &amp; \hbox{\textcolor{purp}{$11$}}  \quad \ &amp;   &amp;  \\&#10;    &amp; \hbox{\textcolor{purp}{$-12$}} \quad \ &amp;    &amp;  \hbox{\textcolor{purp}{$-1$}} \quad \ &amp;     &amp; \hbox{\textcolor{purp}{$5$}}  \quad \ &amp;     &amp; \hbox{\textcolor{purp}{$8$}}  \quad \ &amp;      &amp; \hbox{\textcolor{purp}{$10$}}  \quad \ 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4"/>
  <p:tag name="PICTUREFILESIZE" val="612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&amp;     &amp;     &amp;      &amp;   &amp;  \\&#10;    &amp;     &amp;    &amp;    &amp;8\quad \ &amp;     &amp; 14\quad \ &amp;     &amp;      &amp;   &amp;  \\&#10;    &amp;     &amp;    &amp;13\quad \ &amp;     &amp;21 \quad \ &amp;     &amp; 24 \quad \ &amp;      &amp;   &amp;  \\&#10;    &amp;     &amp;15 \quad \ &amp;    &amp;25\quad \ &amp;     &amp;30\quad \ &amp;     &amp;32 \quad \ &amp;   &amp;  \\&#10;    &amp;16 \quad \ &amp;    &amp;27 \quad \ &amp;     &amp;33 \quad \ &amp;     &amp;36 \quad \ &amp;      &amp;38 \quad \ 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6"/>
  <p:tag name="PICTUREFILESIZE" val="336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 &amp;     &amp;     &amp;      &amp;   &amp;  \\&#10;    &amp;     &amp;    &amp;    &amp;8\hbox{\textcolor{purp}{$-7$}} &amp;     &amp; 14 \hbox{\textcolor{purp}{$-7$}} &amp;     &amp;      &amp;   &amp;  \\&#10;    &amp;     &amp;    &amp;13\hbox{\textcolor{purp}{$-14$}} &amp;     &amp;21 \hbox{\textcolor{purp}{$-14$}}&amp;     &amp; 24\hbox{\textcolor{purp}{$-14$}}  &amp;      &amp;   &amp;  \\&#10;    &amp;     &amp;15 \hbox{\textcolor{purp}{$-21$}}  &amp;    &amp;25 \hbox{\textcolor{purp}{$-21$}}  &amp;   &amp;30\hbox{\textcolor{purp}{$-21$}} &amp;     &amp;32 \hbox{\textcolor{purp}{$-21$}}&amp;   &amp;  \\&#10;    &amp;16 \quad \ &amp;    &amp;27 \quad \ &amp;     &amp;33 \quad \  &amp;     &amp;36 \quad \   &amp;      &amp;38 \quad \ 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0"/>
  <p:tag name="PICTUREFILESIZE" val="1304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\[ \Large \setlength{\arraycolsep}{-0.05mm} &#10;\renewcommand{\arraystretch}{2.5}&#10; \begin{array}{ccccccccccc}&#10;    &amp;     &amp;    &amp;    &amp;     &amp;0 \quad \  &amp;     &amp;     &amp;      &amp;   &amp;  \\&#10;    &amp;     &amp;    &amp;    &amp;8\hbox{\textcolor{purp}{$-7$}} &amp;     &amp; 14 \hbox{\textcolor{purp}{$-7$}} &amp;     &amp;      &amp;   &amp;  \\&#10;    &amp;     &amp;    &amp;13\hbox{\textcolor{purp}{$-14$}} &amp;     &amp;21 \hbox{\textcolor{purp}{$-14$}}&amp;     &amp; 24\hbox{\textcolor{purp}{$-14$}}  &amp;      &amp;   &amp;  \\&#10;    &amp;     &amp;15 \quad \  &amp;    &amp;25\quad \  &amp;   &amp;30\quad \ &amp;     &amp;32 \quad \ &amp;   &amp;  \\&#10;    &amp;16 \quad \ &amp;    &amp;27 \quad \ &amp;     &amp;33 \quad \  &amp;     &amp;36 \quad \   &amp;      &amp;38 \quad \ &amp; 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4"/>
  <p:tag name="PICTUREFILESIZE" val="86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4"/>
  <p:tag name="FILENAME" val="TP_tmp"/>
  <p:tag name="ORIGWIDTH" val="9"/>
  <p:tag name="PICTUREFILESIZE" val="96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6,$  template TPT1  env TPENV1  fore 0  back 16777215  eqnno 1"/>
  <p:tag name="FILENAME" val="TP_tmp"/>
  <p:tag name="ORIGWIDTH" val="9"/>
  <p:tag name="PICTUREFILESIZE" val="146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1,$  template TPT1  env TPENV1  fore 0  back 16777215  eqnno 1"/>
  <p:tag name="FILENAME" val="TP_tmp"/>
  <p:tag name="ORIGWIDTH" val="14"/>
  <p:tag name="PICTUREFILESIZE" val="156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8$  template TPT1  env TPENV1  fore 0  back 16777215  eqnno 1"/>
  <p:tag name="FILENAME" val="TP_tmp"/>
  <p:tag name="ORIGWIDTH" val="7"/>
  <p:tag name="PICTUREFILESIZE" val="96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5$  template TPT1  env TPENV1  fore 0  back 16777215  eqnno 1"/>
  <p:tag name="FILENAME" val="TP_tmp"/>
  <p:tag name="ORIGWIDTH" val="7"/>
  <p:tag name="PICTUREFILESIZE" val="96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2$  template TPT1  env TPENV1  fore 0  back 16777215  eqnno 1"/>
  <p:tag name="FILENAME" val="TP_tmp"/>
  <p:tag name="ORIGWIDTH" val="7"/>
  <p:tag name="PICTUREFILESIZE" val="96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$  template TPT1  env TPENV1  fore 0  back 16777215  eqnno 1"/>
  <p:tag name="FILENAME" val="TP_tmp"/>
  <p:tag name="ORIGWIDTH" val="6"/>
  <p:tag name="PICTUREFILESIZE" val="96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3,$  template TPT1  env TPENV1  fore 0  back 16777215  eqnno 1"/>
  <p:tag name="FILENAME" val="TP_tmp"/>
  <p:tag name="ORIGWIDTH" val="9"/>
  <p:tag name="PICTUREFILESIZE" val="146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2$  template TPT1  env TPENV1  fore 0  back 16777215  eqnno 1"/>
  <p:tag name="FILENAME" val="TP_tmp"/>
  <p:tag name="ORIGWIDTH" val="7"/>
  <p:tag name="PICTUREFILESIZE" val="96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red}{$\mu$}} = (8,5,2,1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"/>
  <p:tag name="PICTUREFILESIZE" val="456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blue}{$\nu$}} = (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"/>
  <p:tag name="PICTUREFILESIZE" val="13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textcolor{red}{$\mu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 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"/>
  <p:tag name="PICTUREFILESIZE" val="77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0$  template TPT1  env TPENV1  fore 0  back 16777215  eqnno 0"/>
  <p:tag name="FILENAME" val="TP_tmp"/>
  <p:tag name="ORIGWIDTH" val="12"/>
  <p:tag name="PICTUREFILESIZE" val="106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8$  template TPT1  env TPENV1  fore 0  back 16777215  eqnno 0"/>
  <p:tag name="FILENAME" val="TP_tmp"/>
  <p:tag name="ORIGWIDTH" val="7"/>
  <p:tag name="PICTUREFILESIZE" val="96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6$  template TPT1  env TPENV1  fore 0  back 16777215  eqnno 0"/>
  <p:tag name="FILENAME" val="TP_tmp"/>
  <p:tag name="ORIGWIDTH" val="7"/>
  <p:tag name="PICTUREFILESIZE" val="96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Large 14 $  template TPT1  env TPENV1  fore 0  back 16777215  eqnno 0"/>
  <p:tag name="FILENAME" val="TP_tmp"/>
  <p:tag name="ORIGWIDTH" val="12"/>
  <p:tag name="PICTUREFILESIZE" val="106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green}{$\lambda$}} = (14,10,8,6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"/>
  <p:tag name="PICTUREFILESIZE" val="475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Big(  D_{\hbox{\textcolor{red}{$\mu$}}}, L D_{\widehat{\hbox{\textcolor{blue}{$\nu$}}}}&#10; \Big) \mapsto &#10;\Big( D(\hbox{\textcolor{purp}{$-7$}}) \cdot  D_{\hbox{\textcolor{red}{$\mu$}}},&#10; L  ( D_{\widehat{\hbox{\textcolor{blue}{$\nu$}}}}  )&#10; \Big) \  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3"/>
  <p:tag name="PICTUREFILESIZE" val="1064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hbox{\textcolor{green}{$\lambda$}}  + ( \hbox{\textcolor{purp}{$-7$}}  ) = (7,3,1,-1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2"/>
  <p:tag name="PICTUREFILESIZE" val="635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\textwidth=1in&#10;\begin{document}&#10;&#10;\definecolor{dkgreen}{rgb}{0,0.6,0}&#10;\definecolor{dkblue}{rgb}{0,0,0.6}&#10;\definecolor{dkred}{rgb}{0.6,0,0}&#10;\definecolor{purp}{rgb}{0.7,0,0.7}&#10;&#10;\begin{multline*}&#10;\hbox{\textcolor{red}{$\mu$}} + ( \hbox{\textcolor{purp}{$-7$}} )  \\&#10;\qquad = (1,-2,-5,-6) \end{multline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9"/>
  <p:tag name="PICTUREFILESIZE" val="735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Big( D(\hbox{\textcolor{purp}{$-7$}}) \cdot  D_{\hbox{\textcolor{red}{$\mu$}}},&#10; L  ( D_{\widehat{\hbox{\textcolor{blue}{$\nu$}}}} D(\hbox{\textcolor{purp}{$+7$}}) )&#10; \Big) \  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5"/>
  <p:tag name="PICTUREFILESIZE" val="76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psset{unit=0.7cm} &#10;\begin{pspicture}(5,4)\psframe(0,0)(1,1)&#10;\psframe(1,0)(2,1)\rput{*0}(1.5,0.5){$k_{14}$}&#10;\rput{*0}(2.5,0.5){$k_{24}$} \rput{*0}(3.5,0.5){$k_{34}$}&#10;\psframe(2,0)(3,1) \psframe(3,0)(4,1) \psframe(2,1)(4,2)&#10;\rput{*0}(3,1.5){$k_{13}$} \rput{*0}(0.5,0.5){$\mu_4$}&#10; \psframe(0,1)(2,2) \psframe(0,2)(5,3)&#10;\rput{*0}(1,1.5){$\mu_{3}$} \rput{*0}(2.5,2.5){$\mu_2$}&#10;\psframe(0,3)(9,4) \rput{*0}(4.5,3.5){$\mu_1$} \psframe(9,3)(15,4)&#10;\rput{*0}(12,3.5){$k_{11}$} \psframe(5,2)(7,3)&#10;\rput{*0}(6,2.5){$k_{12}$} \psframe(7,2)(10,3)&#10;\rput{*0}(8.5,2.5){$k_{22}$} \psframe(4,0)(6,1)&#10;\rput{*0}(5,0.5){$k_{44}$} \psframe(4,1)(6,2)&#10;\rput{*0}(5,1.5){$k_{23}$} \psframe(6,1)(8,2)&#10;\rput{*0}(7,1.5){$k_{33}$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1"/>
  <p:tag name="PICTUREFILESIZE" val="183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1  template TPT1  env TPENV1  fore 0  back 16777215  eqnno 6"/>
  <p:tag name="FILENAME" val="TP_tmp"/>
  <p:tag name="ORIGWIDTH" val="10"/>
  <p:tag name="PICTUREFILESIZE" val="146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red](1,1.732)(2,0)&#10;\psline[linewidth=8pt, linecolor=green](0,0)(2,0)&#10;\rput{*0}(0.1,0.98){\hbox{\textcolor{blue}{\Large $\nu$}}}&#10;\psline[linecolor=blue]{-&gt;}(-0.2,0.65)(-0.5,0.2)&#10;\psline[linecolor=blue]{-&gt;}(0.6,1.75)(0.3,1.3)&#10;&#10;&#10;\rput{*0}(1,-0.45){\hbox{\textcolor{green}{\Large $\widetilde{\lambda}$}}}&#10;\psline[linecolor=green]{-&gt;}(0.2,-0.4)(0.8,-0.4)&#10;\psline[linecolor=green]{-&gt;}(1.2,-0.4)(1.8,-0.4)&#10;&#10;\rput{*0}(2,1){\hbox{\textcolor{red}{\Large $\widetilde{\mu}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33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textcolor{red}{$\mu$}$=(8,5,2,1)$,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"/>
  <p:tag name="PICTUREFILESIZE" val="466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textcolor{blue}{$\nu$}$=(11,6,3,2)$, and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6"/>
  <p:tag name="PICTUREFILESIZE" val="504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textcolor{green}{$\lambda$}$=(14,10,8,6)$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2"/>
  <p:tag name="PICTUREFILESIZE" val="485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%\psframe[fillstyle=solid,fillcolor=dkgreen](11,3.25)(-1,3.75)&#10;%\psframe[fillstyle=solid,fillcolor=green](6,2)(10,3)&#10;%\psframe[fillstyle=solid,fillcolor=green](3,1)(5,2)&#10;&#10;%\psframe[fillstyle=solid,fillcolor=dkgreen](10,2.25)(-2,2.75)&#10;%\psframe[fillstyle=solid,fillcolor=green](5,1)(8,2)&#10;%\psframe[fillstyle=solid,fillcolor=green](2,0)(3,1)&#10;&#10;%\psframe[fillstyle=solid,fillcolor=dkgreen](8,1.25)(-5,1.75)&#10;%\psframe[fillstyle=solid,fillcolor=green](3,0)(6,1)&#10;&#10;%\psframe[fillstyle=solid,fillcolor=dkgreen](6,0.25)(-8,0.75)&#10;&#10;%\psframe[fillstyle=solid,fillcolor=dkred](0,0.4)(-8,0.6)&#10;%\psframe[fillstyle=solid,fillcolor=dkred](0,1.4)(-5,1.6)&#10;%\psframe[fillstyle=solid,fillcolor=dkred](0,2.4)(-2,2.6)&#10;%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1"/>
  <p:tag name="PICTUREFILESIZE" val="225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%\psframe[fillstyle=solid,fillcolor=dkgreen](11,3.25)(-1,3.75)&#10;\psframe[fillstyle=solid,fillcolor=green](6,2)(10,3)&#10;\psframe[fillstyle=solid,fillcolor=green](3,1)(5,2)&#10;&#10;%\psframe[fillstyle=solid,fillcolor=dkgreen](10,2.25)(-2,2.75)&#10;\psframe[fillstyle=solid,fillcolor=green](5,1)(8,2)&#10;\psframe[fillstyle=solid,fillcolor=green](2,0)(3,1)&#10;&#10;%\psframe[fillstyle=solid,fillcolor=dkgreen](8,1.25)(-5,1.75)&#10;\psframe[fillstyle=solid,fillcolor=green](3,0)(6,1)&#10;&#10;%\psframe[fillstyle=solid,fillcolor=dkgreen](6,0.25)(-8,0.75)&#10;&#10;%\psframe[fillstyle=solid,fillcolor=dkred](0,0.4)(-8,0.6)&#10;%\psframe[fillstyle=solid,fillcolor=dkred](0,1.4)(-5,1.6)&#10;%\psframe[fillstyle=solid,fillcolor=dkred](0,2.4)(-2,2.6)&#10;%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1"/>
  <p:tag name="PICTUREFILESIZE" val="433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%\psframe[fillstyle=solid,fillcolor=dkred](0,0.4)(-8,0.6)&#10;%\psframe[fillstyle=solid,fillcolor=dkred](0,1.4)(-5,1.6)&#10;%\psframe[fillstyle=solid,fillcolor=dkred](0,2.4)(-2,2.6)&#10;%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599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psset{unit=0.5cm} \hspace{2in}&#10;\begin{pspicture}(11,4)&#10;\psline[linewidth=3pt, linestyle=dashed](0,0)(0,4)&#10;\psframe[fillstyle=solid,fillcolor=blue](0,0)(2,1)&#10;\psframe[fillstyle=solid,fillcolor=blue](0,1)(3,2)&#10;\psframe[fillstyle=solid,fillcolor=blue](0,2)(6,3)&#10;\psframe[fillstyle=solid,fillcolor=blue](0,3)(11,4)&#10;&#10;\psframe[fillstyle=solid,fillcolor=dkgreen](11,3.25)(-1,3.75)&#10;\psframe[fillstyle=solid,fillcolor=green](6,2)(10,3)&#10;\psframe[fillstyle=solid,fillcolor=green](3,1)(5,2)&#10;&#10;\psframe[fillstyle=solid,fillcolor=dkgreen](10,2.25)(-2,2.75)&#10;\psframe[fillstyle=solid,fillcolor=green](5,1)(8,2)&#10;\psframe[fillstyle=solid,fillcolor=green](2,0)(3,1)&#10;&#10;\psframe[fillstyle=solid,fillcolor=dkgreen](8,1.25)(-5,1.75)&#10;\psframe[fillstyle=solid,fillcolor=green](3,0)(6,1)&#10;&#10;\psframe[fillstyle=solid,fillcolor=dkgreen](6,0.25)(-8,0.75)&#10;&#10;\psframe[fillstyle=solid,fillcolor=dkred](0,0.4)(-8,0.6)&#10;\psframe[fillstyle=solid,fillcolor=dkred](0,1.4)(-5,1.6)\psframe[fillstyle=solid,fillcolor=dkred](0,2.4)(-2,2.6)&#10;\psframe[fillstyle=solid,fillcolor=dkred](0,3.4)(-1,3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3"/>
  <p:tag name="PICTUREFILESIZE" val="766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textcolor{dkgreen}{$\widetilde{\lambda}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127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\begin{document}&#10;\textcolor{red}{$\widetilde{\mu}$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"/>
  <p:tag name="PICTUREFILESIZE" val="12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2  template TPT1  env TPENV1  fore 0  back 16777215  eqnno 7"/>
  <p:tag name="FILENAME" val="TP_tmp"/>
  <p:tag name="ORIGWIDTH" val="11"/>
  <p:tag name="PICTUREFILESIZE" val="146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blue](1,1.732)(2,0)&#10;\psline[linewidth=8pt, linecolor=red](0,0)(2,0)&#10;\rput{*0}(0.1,0.98){\hbox{\textcolor{green}{\Large $\widetilde{\lambda}$}}}&#10;\psline[linecolor=green]{-&gt;}(-0.2,0.65)(-0.5,0.2)&#10;\psline[linecolor=green]{-&gt;}(0.6,1.75)(0.3,1.3)&#10;&#10;&#10;\rput{*0}(1,-0.4){\hbox{\textcolor{red}{\Large $\mu$}}}&#10;\psline[linecolor=red]{-&gt;}(0.2,-0.4)(0.8,-0.4)&#10;\psline[linecolor=red]{-&gt;}(1.2,-0.4)(1.8,-0.4)&#10;&#10;\rput{*0}(2,1){\hbox{\textcolor{blue}{\Large $\widetilde{\nu}$}}}&#10;\psline[linecolor=blue]{-&gt;}(2.25,0.65)(2.5,0.2)&#10;\psline[linecolor=blue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92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%\psframe[fillstyle=solid,fillcolor=red](-6,3.25)(-2,3.75)&#10;%\psframe[fillstyle=solid,fillcolor=red](-8,2.25)(-6,2.75)&#10;%\psframe[fillstyle=solid,fillcolor=red](-10,1.25)(-9,1.75)&#10;%\psframe[fillstyle=solid,fillcolor=red](-14,0.25)(-13,0.75)&#10;&#10;%\psframe[fillstyle=solid,fillcolor=red](-6,2.25)(-3,2.75)&#10;%\psframe[fillstyle=solid,fillcolor=red](-9,1.25)(-8,1.75)&#10;%\psframe[fillstyle=solid,fillcolor=red](-13,0.25)(-12,0.75)&#10;&#10;%\psframe[fillstyle=solid,fillcolor=red](-8,1.25)(-6,1.75)&#10;&#10;%\psframe[fillstyle=solid,fillcolor=red](-12,0.25)(-11,0.75)&#10;&#10;%\psframe[fillstyle=solid,fillcolor=dkblue](0,0.4)(-11,0.6)&#10;%\psframe[fillstyle=solid,fillcolor=dkblue](0,1.4)(-6,1.6)&#10;%\psframe[fillstyle=solid,fillcolor=dkblue](0,2.4)(-3,2.6)&#10;%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209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%\psframe[fillstyle=solid,fillcolor=dkblue](0,0.4)(-11,0.6)&#10;%\psframe[fillstyle=solid,fillcolor=dkblue](0,1.4)(-6,1.6)&#10;%\psframe[fillstyle=solid,fillcolor=dkblue](0,2.4)(-3,2.6)&#10;%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584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\begin{document}&#10;\definecolor{dkgreen}{rgb}{0,0.6,0}&#10;\definecolor{dkblue}{rgb}{0,0,0.6}&#10;\definecolor{dkred}{rgb}{0.6,0,0}&#10;\hspace{4in}&#10;\psset{unit=0.5cm} &#10;\begin{pspicture}(11,4)&#10;&#10;\psframe[fillstyle=solid,fillcolor=dkgreen](0,3)(-6,4)&#10;\psframe[fillstyle=solid,fillcolor=dkgreen](0,2)(-8,3)&#10;\psframe[fillstyle=solid,fillcolor=dkgreen](0,1)(-10,2)&#10;\psframe[fillstyle=solid,fillcolor=dkgreen](0,0)(-14,1)&#10;&#10;\psframe[fillstyle=solid,fillcolor=red](-6,3.25)(-2,3.75)&#10;\psframe[fillstyle=solid,fillcolor=red](-8,2.25)(-6,2.75)&#10;\psframe[fillstyle=solid,fillcolor=red](-10,1.25)(-9,1.75)&#10;\psframe[fillstyle=solid,fillcolor=red](-14,0.25)(-13,0.75)&#10;&#10;\psframe[fillstyle=solid,fillcolor=red](-6,2.25)(-3,2.75)&#10;\psframe[fillstyle=solid,fillcolor=red](-9,1.25)(-8,1.75)&#10;\psframe[fillstyle=solid,fillcolor=red](-13,0.25)(-12,0.75)&#10;&#10;\psframe[fillstyle=solid,fillcolor=red](-8,1.25)(-6,1.75)&#10;&#10;\psframe[fillstyle=solid,fillcolor=red](-12,0.25)(-11,0.75)&#10;&#10;\psframe[fillstyle=solid,fillcolor=dkblue](0,0.4)(-11,0.6)&#10;\psframe[fillstyle=solid,fillcolor=dkblue](0,1.4)(-6,1.6)&#10;\psframe[fillstyle=solid,fillcolor=dkblue](0,2.4)(-3,2.6)&#10;\psframe[fillstyle=solid,fillcolor=dkblue](0,3.4)(-2,3.6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750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green](0,0)(1,1.732)&#10;\psline[linewidth=8pt, linecolor=red](1,1.732)(2,0)&#10;\psline[linewidth=8pt, linecolor=blue](0,0)(2,0)&#10;\rput{*0}(0.1,0.98){\hbox{\textcolor{green}{\Large $\lambda$}}}&#10;\psline[linecolor=green]{-&gt;}(-0.2,0.65)(-0.5,0.2)&#10;\psline[linecolor=green]{-&gt;}(0.6,1.75)(0.3,1.3)&#10;&#10;&#10;\rput{*0}(1,-0.4){\hbox{\textcolor{blue}{\Large $\widetilde{\nu}$}}}&#10;\psline[linecolor=blue]{-&gt;}(0.2,-0.4)(0.8,-0.4)&#10;\psline[linecolor=blue]{-&gt;}(1.2,-0.4)(1.8,-0.4)&#10;&#10;\rput{*0}(2,1){\hbox{\textcolor{red}{\Large $\mu$}}}&#10;\psline[linecolor=red]{-&gt;}(2.25,0.65)(2.5,0.2)&#10;\psline[linecolor=red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442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%\psframe[fillstyle=solid,fillcolor=dkblue](14,3.25)(8,3.75)&#10;%\psframe[fillstyle=solid,fillcolor=blue](10,2)(13,3)&#10;%\psframe[fillstyle=solid,fillcolor=blue](8,1)(9,2)&#10;%\psframe[fillstyle=solid,fillcolor=blue](6,0)(-13,1)&#10;&#10;%\psframe[fillstyle=solid,fillcolor=dkblue](13,2.25)(5,2.75)&#10;%\psframe[fillstyle=solid,fillcolor=blue](9,1)(12,2)&#10;%\psframe[fillstyle=solid,fillcolor=blue](6,0)(8,1)&#10;&#10;%\psframe[fillstyle=solid,fillcolor=dkblue](12,1.25)(2,1.75)&#10;%\psframe[fillstyle=solid,fillcolor=blue](8,0)(12,1)&#10;&#10;%\psframe[fillstyle=solid,fillcolor=dkblue](12,0.25)(1,0.75)&#10;&#10;%\psframe[fillstyle=solid,fillcolor=red](0,3.4)(8,3.6)&#10;%\psframe[fillstyle=solid,fillcolor=red](0,2.4)(5,2.6)&#10;%\psframe[fillstyle=solid,fillcolor=red](0,1.4)(2,1.6)&#10;%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20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%\psframe[fillstyle=solid,fillcolor=dkblue](14,3.25)(8,3.75)&#10;\psframe[fillstyle=solid,fillcolor=blue](10,2)(13,3)&#10;\psframe[fillstyle=solid,fillcolor=blue](8,1)(9,2)&#10;%\psframe[fillstyle=solid,fillcolor=blue](6,0)(-13,1)&#10;&#10;%\psframe[fillstyle=solid,fillcolor=dkblue](13,2.25)(5,2.75)&#10;\psframe[fillstyle=solid,fillcolor=blue](9,1)(12,2)&#10;\psframe[fillstyle=solid,fillcolor=blue](6,0)(8,1)&#10;&#10;%\psframe[fillstyle=solid,fillcolor=dkblue](12,1.25)(2,1.75)&#10;\psframe[fillstyle=solid,fillcolor=blue](8,0)(12,1)&#10;&#10;%\psframe[fillstyle=solid,fillcolor=dkblue](12,0.25)(1,0.75)&#10;&#10;%\psframe[fillstyle=solid,fillcolor=red](0,3.4)(8,3.6)&#10;%\psframe[fillstyle=solid,fillcolor=red](0,2.4)(5,2.6)&#10;%\psframe[fillstyle=solid,fillcolor=red](0,1.4)(2,1.6)&#10;%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417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%\psframe[fillstyle=solid,fillcolor=red](0,3.4)(8,3.6)&#10;%\psframe[fillstyle=solid,fillcolor=red](0,2.4)(5,2.6)&#10;%\psframe[fillstyle=solid,fillcolor=red](0,1.4)(2,1.6)&#10;%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584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\psset{unit=0.7cm}&#10;\definecolor{dkgreen}{rgb}{0,0.6,0}&#10;\definecolor{dkblue}{rgb}{0,0,0.6}&#10;\definecolor{dkred}{rgb}{0.6,0,0}\hspace{2in}&#10;\begin{pspicture}(11,4)&#10;&#10;\psframe[fillstyle=solid,fillcolor=green](0,3)(14,4)&#10;\psframe[fillstyle=solid,fillcolor=green](0,2)(10,3)&#10;\psframe[fillstyle=solid,fillcolor=green](0,1)(8,2)&#10;\psframe[fillstyle=solid,fillcolor=green](0,0)(6,1)&#10;&#10;\psframe[fillstyle=solid,fillcolor=dkblue](14,3.25)(8,3.75)&#10;\psframe[fillstyle=solid,fillcolor=blue](10,2)(13,3)&#10;\psframe[fillstyle=solid,fillcolor=blue](8,1)(9,2)&#10;%\psframe[fillstyle=solid,fillcolor=blue](6,0)(-13,1)&#10;&#10;\psframe[fillstyle=solid,fillcolor=dkblue](13,2.25)(5,2.75)&#10;\psframe[fillstyle=solid,fillcolor=blue](9,1)(12,2)&#10;\psframe[fillstyle=solid,fillcolor=blue](6,0)(8,1)&#10;&#10;\psframe[fillstyle=solid,fillcolor=dkblue](12,1.25)(2,1.75)&#10;\psframe[fillstyle=solid,fillcolor=blue](8,0)(12,1)&#10;&#10;\psframe[fillstyle=solid,fillcolor=dkblue](12,0.25)(1,0.75)&#10;&#10;\psframe[fillstyle=solid,fillcolor=red](0,3.4)(8,3.6)&#10;\psframe[fillstyle=solid,fillcolor=red](0,2.4)(5,2.6)&#10;\psframe[fillstyle=solid,fillcolor=red](0,1.4)(2,1.6)&#10;\psframe[fillstyle=solid,fillcolor=red](0,0.4)(1,0.6)&#10;\psline[linewidth=3pt, linestyle=dashed](0,0)(0,4)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3"/>
  <p:tag name="PICTUREFILESIZE" val="750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%\psset{unit=0.7cm} \hspace{2in}&#10;\begin{pspicture}(2,4)&#10;\psline[linewidth=8pt, linecolor=blue](0,0)(1,1.732)&#10;\psline[linewidth=8pt, linecolor=green](1,1.732)(2,0)&#10;\psline[linewidth=8pt, linecolor=red](0,0)(2,0)&#10;\rput{*0}(0.1,0.98){\hbox{\textcolor{blue}{\Large $\widetilde{\nu}$}}}&#10;\psline[linecolor=blue]{-&gt;}(-0.2,0.65)(-0.5,0.2)&#10;\psline[linecolor=blue]{-&gt;}(0.6,1.75)(0.3,1.3)&#10;&#10;&#10;\rput{*0}(1,-0.4){\hbox{\textcolor{red}{\Large $\widetilde{\mu}$}}}&#10;\psline[linecolor=red]{-&gt;}(0.2,-0.4)(0.8,-0.4)&#10;\psline[linecolor=red]{-&gt;}(1.2,-0.4)(1.8,-0.4)&#10;&#10;\rput{*0}(2,1){\hbox{\textcolor{green}{\Large $\widetilde{\lambda}$}}}&#10;\psline[linecolor=green]{-&gt;}(2.25,0.65)(2.5,0.2)&#10;\psline[linecolor=green]{-&gt;}(1.4,1.75)(1.7,1.3)&#10;&#10;&#10;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8"/>
  <p:tag name="PICTUREFILESIZE" val="58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3  template TPT1  env TPENV1  fore 0  back 16777215  eqnno 8"/>
  <p:tag name="FILENAME" val="TP_tmp"/>
  <p:tag name="ORIGWIDTH" val="11"/>
  <p:tag name="PICTUREFILESIZE" val="146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&#10;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6"/>
  <p:tag name="PICTUREFILESIZE" val="209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&#10;\psframe[fillstyle=solid,fillcolor=red](-3,2.1)(-2,2.9)&#10;\psframe[fillstyle=solid,fillcolor=red](-6,1.1)(-5,1.9)&#10;\psframe[fillstyle=solid,fillcolor=red](-11,0.1)(-10,0.9)&#10;&#10;&#10;\psframe[fillstyle=solid,fillcolor=red](-5,1.1)(-3,1.9)&#10;\psframe[fillstyle=solid,fillcolor=red](-10,0.1)(-8,0.9)&#10;&#10;&#10;\psframe[fillstyle=solid,fillcolor=red](-8,0.1)(-6,0.9)&#10;&#10;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6"/>
  <p:tag name="PICTUREFILESIZE" val="459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625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&#10;\hspace{6in}&#10;\begin{pspicture}(11,4)&#10;&#10;\psframe[fillstyle=solid,fillcolor=dkblue](0,3)(-2,4)&#10;\psframe[fillstyle=solid,fillcolor=dkblue](0,2)(-3,3)&#10;\psframe[fillstyle=solid,fillcolor=dkblue](0,1)(-6,2)&#10;\psframe[fillstyle=solid,fillcolor=dkblue](0,0)(-11,1)&#10;&#10;\psframe[fillstyle=solid,fillcolor=dkred](-2,3.25)(-6,3.75)&#10;\psframe[fillstyle=solid,fillcolor=red](-3,2.1)(-2,2.9)&#10;\psframe[fillstyle=solid,fillcolor=red](-6,1.1)(-5,1.9)&#10;\psframe[fillstyle=solid,fillcolor=red](-11,0.1)(-10,0.9)&#10;&#10;\psframe[fillstyle=solid,fillcolor=dkred](-2,2.25)(-8,2.75)&#10;\psframe[fillstyle=solid,fillcolor=red](-5,1.1)(-3,1.9)&#10;\psframe[fillstyle=solid,fillcolor=red](-10,0.1)(-8,0.9)&#10;&#10;\psframe[fillstyle=solid,fillcolor=dkred](-3,1.25)(-10,1.75)&#10;\psframe[fillstyle=solid,fillcolor=red](-8,0.1)(-6,0.9)&#10;&#10;\psframe[fillstyle=solid,fillcolor=dkred](-6,0.25)(-14,0.75)&#10;&#10;\psframe[fillstyle=solid,fillcolor=dkgreen](0,3.4)(-6,3.6)&#10;\psframe[fillstyle=solid,fillcolor=dkgreen](0,2.4)(-8,2.6)&#10;\psframe[fillstyle=solid,fillcolor=dkgreen](0,1.4)(-10,1.6)&#10;\psframe[fillstyle=solid,fillcolor=dkgreen](0,0.4)(-14,0.6)&#10;\psline[linewidth=3pt, linestyle=dashed](0,0)(0,4)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1"/>
  <p:tag name="PICTUREFILESIZE" val="79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4  template TPT1  env TPENV1  fore 0  back 16777215  eqnno 9"/>
  <p:tag name="FILENAME" val="TP_tmp"/>
  <p:tag name="ORIGWIDTH" val="11"/>
  <p:tag name="PICTUREFILESIZE" val="14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5&#10;  template TPT1  env TPENV1  fore 0  back 16777215  eqnno 10"/>
  <p:tag name="FILENAME" val="TP_tmp"/>
  <p:tag name="ORIGWIDTH" val="11"/>
  <p:tag name="PICTUREFILESIZE" val="14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{\textcolor{blue}{$\nu$}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mbda_1  template TPT1  env TPENV1  fore 0  back 16777215  eqnno 11"/>
  <p:tag name="FILENAME" val="TP_tmp"/>
  <p:tag name="ORIGWIDTH" val="11"/>
  <p:tag name="PICTUREFILESIZE" val="146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mbda_2  template TPT1  env TPENV1  fore 0  back 16777215  eqnno 12"/>
  <p:tag name="FILENAME" val="TP_tmp"/>
  <p:tag name="ORIGWIDTH" val="12"/>
  <p:tag name="PICTUREFILESIZE" val="14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mbda_3  template TPT1  env TPENV1  fore 0  back 16777215  eqnno 13"/>
  <p:tag name="FILENAME" val="TP_tmp"/>
  <p:tag name="ORIGWIDTH" val="12"/>
  <p:tag name="PICTUREFILESIZE" val="14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mbda_4  template TPT1  env TPENV1  fore 0  back 16777215  eqnno 14"/>
  <p:tag name="FILENAME" val="TP_tmp"/>
  <p:tag name="ORIGWIDTH" val="12"/>
  <p:tag name="PICTUREFILESIZE" val="14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mbda_5  template TPT1  env TPENV1  fore 0  back 16777215  eqnno 15"/>
  <p:tag name="FILENAME" val="TP_tmp"/>
  <p:tag name="ORIGWIDTH" val="12"/>
  <p:tag name="PICTUREFILESIZE" val="14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{\textcolor{green}{$\lambda$}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"/>
  <p:tag name="PICTUREFILESIZE" val="7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mu_4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2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1 = h_{10} - h_{00}  template TPT1  env TPENV1  fore 0  back 16777215  eqnno 1"/>
  <p:tag name="FILENAME" val="TP_tmp"/>
  <p:tag name="ORIGWIDTH" val="67"/>
  <p:tag name="PICTUREFILESIZE" val="46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mu_5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"/>
  <p:tag name="PICTUREFILESIZE" val="127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1|12.2|6.3|3.3|1.8|6.7|1.5|2|0.7|2.9|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=\left[ \begin{array}{cccc} t^{\mu_{1}} &amp; &amp; &amp;  \\&#10;&amp; t^{\mu_{2}} &amp; &amp; \\ &amp; &amp; \ddots &amp; \\ &amp; &amp;&amp; t^{\mu_{r}} \end{array}&#10;\right].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0"/>
  <p:tag name="PICTUREFILESIZE" val="82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We will set $\| a \| = k$ and call this the {\em order} of $a \in R$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1"/>
  <p:tag name="PICTUREFILESIZE" val="92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e.g., $R = {\mathbb Q}[[t]]$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9"/>
  <p:tag name="PICTUREFILESIZE" val="44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0.5|2.3|4.8|6.7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inv\left( \left[ {\begin{array}{cccc}&#10;t^{9} &amp; 0 &amp; 0 &amp; 0 \\&#10;0 &amp; t^{5} &amp; 0 &amp; 0 \\&#10;0 &amp; 0 &amp; t^{2} &amp; 0 \\&#10;0 &amp; 0 &amp; 0 &amp; t&#10;\end{array}}&#10; \right] \left[ {\begin{array}{cccc}&#10;1 &amp; 0 &amp; 0 &amp; 0 \\&#10;2\,t^{2} + t &amp; 1 &amp; 0 &amp; 0 \\&#10;t^{4} + t^{3} + t^{2} &amp; t^{2} + t &amp; 1 &amp; 0 \\&#10;t^{3} &amp; t^{2} &amp; t &amp; 1&#10;\end{array}}&#10; \right] \right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3"/>
  <p:tag name="PICTUREFILESIZE" val="235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P,Q,T) \cdot (\hbox{\textcolor{red}{$M$}}, \hbox{\textcolor{blue}{$N$}}) = (P \hbox{\textcolor{red}{$M$}} Q^{-1}, Q  \hbox{\textcolor{blue}{$N$}}&#10;T^{-1}).   template TPT1  env TPENV1  fore 0  back 16777215  eqnno 2"/>
  <p:tag name="FILENAME" val="TP_tmp"/>
  <p:tag name="ORIGWIDTH" val="179"/>
  <p:tag name="PICTUREFILESIZE" val="9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1.7|3.2|3.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psset{unit=0.7cm} &#10;\begin{pspicture}(5,4)\psframe(0,0)(1,1)&#10;\psframe(1,0)(2,1)\rput{*0}(1.5,0.5){$k_{14}$}&#10;\rput{*0}(2.5,0.5){$k_{24}$} \rput{*0}(3.5,0.5){$k_{34}$}&#10;\psframe(2,0)(3,1) \psframe(3,0)(4,1) \psframe(2,1)(4,2)&#10;\rput{*0}(3,1.5){$k_{13}$} \rput{*0}(0.5,0.5){$\mu_4$}&#10; \psframe(0,1)(2,2) \psframe(0,2)(5,3)&#10;\rput{*0}(1,1.5){$\mu_{3}$} \rput{*0}(2.5,2.5){$\mu_2$}&#10;\psframe(0,3)(9,4) \rput{*0}(4.5,3.5){$\mu_1$} \psframe(9,3)(15,4)&#10;\rput{*0}(12,3.5){$k_{11}$} \psframe(5,2)(7,3)&#10;\rput{*0}(6,2.5){$k_{12}$} \psframe(7,2)(10,3)&#10;\rput{*0}(8.5,2.5){$k_{22}$} \psframe(4,0)(6,1)&#10;\rput{*0}(5,0.5){$k_{44}$} \psframe(4,1)(6,2)&#10;\rput{*0}(5,1.5){$k_{23}$} \psframe(6,1)(8,2)&#10;\rput{*0}(7,1.5){$k_{33}$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1"/>
  <p:tag name="PICTUREFILESIZE" val="183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inv\left( \left[ {\begin{array}{cccc}&#10;t^{9} &amp; 0 &amp; 0 &amp; 0 \\&#10;0 &amp; t^{5} &amp; 0 &amp; 0 \\&#10;0 &amp; 0 &amp; t^{2} &amp; 0 \\&#10;0 &amp; 0 &amp; 0 &amp; t&#10;\end{array}}&#10; \right] \left[ {\begin{array}{cccc}&#10;1 &amp; 0 &amp; 0 &amp; 0 \\&#10;2\,t^{2} + t &amp; 1 &amp; 0 &amp; 0 \\&#10;t^{4} + t^{3} + t^{2} &amp; t^{2} + t &amp; 1 &amp; 0 \\&#10;t^{3} &amp; t^{2} &amp; t &amp; 1&#10;\end{array}}&#10; \right] \right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3"/>
  <p:tag name="PICTUREFILESIZE" val="235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3.6|3.7|6.3|14.3|8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usepackage{amsmath, amssymb,amsxtra}&#10;\usepackage[margin=0.75in]{geometry}&#10;\usepackage{courier}&#10;\usepackage{color}&#10;\usepackage{pstricks,multido}&#10;\begin{document}&#10;\[ \Phi:   \hbox{LR}(\hbox{\textcolor{red}{$\mu$}}, &#10;\hbox{\textcolor{blue}{$\nu$}};&#10;\hbox{\textcolor{green}{$\lambda$}}) &#10;\rightarrow \hbox{Hive}(\hbox{\textcolor{red}{$\mu$}},&#10; \hbox{\textcolor{blue}{$\nu$}} ; \hbox{\textcolor{green}{$\lambda$}}) . \]&#10;\end{document}&#10;{\textcolor{red}{$\mu$}}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6"/>
  <p:tag name="PICTUREFILESIZE" val="74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Phi( \{ k_{ij} \} ) = \{ h_{ij} \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5"/>
  <p:tag name="PICTUREFILESIZE" val="56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&#10;&#10;\[ h_{pq} = \sum_{i = 1}^{q} \sum_{j=1}^{p} k_{ij} + \sum_{s = 1}^{q}\hbox{\textcolor{red}{$\mu$}}_{s}.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4"/>
  <p:tag name="PICTUREFILESIZE" val="11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4|0.5|4.4|10.9|0.8|7.5|10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2|5.1|8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2.6|1.4|2.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psset{unit=0.7cm} &#10;\begin{pspicture}(5,4)\psframe(0,0)(1,1)&#10;\psframe(1,0)(2,1)\rput{*0}(1.5,0.5){$k_{14}$}&#10;\rput{*0}(2.5,0.5){$k_{24}$} \rput{*0}(3.5,0.5){$k_{34}$}&#10;\psframe(2,0)(3,1) \psframe(3,0)(4,1) \psframe(2,1)(4,2)&#10;\rput{*0}(3,1.5){$k_{13}$} \rput{*0}(0.5,0.5){$\mu_4$}&#10; \psframe(0,1)(2,2) \psframe(0,2)(5,3)&#10;\rput{*0}(1,1.5){$\mu_{3}$} \rput{*0}(2.5,2.5){$\mu_2$}&#10;\psframe(0,3)(9,4) \rput{*0}(4.5,3.5){$\mu_1$} \psframe(9,3)(15,4)&#10;\rput{*0}(12,3.5){$k_{11}$} \psframe(5,2)(7,3)&#10;\rput{*0}(6,2.5){$k_{12}$} \psframe(7,2)(10,3)&#10;\rput{*0}(8.5,2.5){$k_{22}$} \psframe(4,0)(6,1)&#10;\rput{*0}(5,0.5){$k_{44}$} \psframe(4,1)(6,2)&#10;\rput{*0}(5,1.5){$k_{23}$} \psframe(6,1)(8,2)&#10;\rput{*0}(7,1.5){$k_{33}$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01"/>
  <p:tag name="PICTUREFILESIZE" val="183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inv\left( \left[ {\begin{array}{cccc}&#10;t^{9} &amp; 0 &amp; 0 &amp; 0 \\&#10;0 &amp; t^{5} &amp; 0 &amp; 0 \\&#10;0 &amp; 0 &amp; t^{2} &amp; 0 \\&#10;0 &amp; 0 &amp; 0 &amp; t&#10;\end{array}}&#10; \right] \left[ {\begin{array}{cccc}&#10;1 &amp; 0 &amp; 0 &amp; 0 \\&#10;2\,t^{2} + t &amp; 1 &amp; 0 &amp; 0 \\&#10;t^{4} + t^{3} + t^{2} &amp; t^{2} + t &amp; 1 &amp; 0 \\&#10;t^{3} &amp; t^{2} &amp; t &amp; 1&#10;\end{array}}&#10; \right] \right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3"/>
  <p:tag name="PICTUREFILESIZE" val="235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Large \Phi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"/>
  <p:tag name="PICTUREFILESIZE" val="7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0.6|0.7|3|0.5|0.9|2.3|1.4|2.6|0.7|0.9|5.3|0.7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psset{unit=0.7cm} \hspace{1in}&#10;\begin{pspicture}(5,4) \psframe(0,0)(1,1) \psframe(0,1)(1,2)&#10;\psframe(0,2)(1,3) \psframe(0,3)(1,4)&#10;&#10;\psframe(1,0)(2,1) \psframe(1,1)(2,2)&#10;\rput{*0}(1.5,0.5){$1$}\psframe(1,2)(2,3) \psframe(1,3)(2,4)&#10;&#10;\psframe(2,0)(3,1) \psframe(2,1)(3,2)\rput{*0}(2.5,0.5){$2$}&#10;\psframe(2,2)(3,3)\rput{*0}(2.5,1.5){$1$} \psframe(2,3)(3,4)&#10;&#10;\psframe(3,0)(4,1) \psframe(3,1)(4,2)\rput{*0}(3.5,0.5){$3$}&#10;\psframe(3,2)(4,3) \rput{*0}(3.5,1.5){$1$} \psframe(3,3)(4,4)&#10;&#10;\psframe(4,0)(5,1) \psframe(4,1)(5,2)&#10;\rput{*0}(4.5,0.5){$4$}\psframe(4,2)(5,3) \rput{*0}(4.5,&#10;1.5){$2$}\psframe(4,3)(5,4)&#10;&#10;\psframe(5,0)(6,1) \psframe(5,1)(6,2)&#10;\rput{*0}(5.5,0.5){$4$}\psframe(5,2)(6,3)&#10;\psframe(5,3)(6,4)\rput{*0}(5.5,1.5){$2$} \rput{*0}(5.5,2.5){$1$}&#10;&#10;\psframe(6,1)(7,2) \psframe(6,2)(7,3) \psframe(6,3)(7,4)&#10;\rput{*0}(6.5,1.5){$3$} \rput{*0}(6.5,2.5){$1$}&#10;&#10;\psframe(7,1)(8,2) \psframe(7,2)(8,3) \psframe(7,3)(8,4)&#10;\rput{*0}(7.5,1.5){$3$} \rput{*0}(7.5,2.5){$2$}&#10;&#10;\psframe(8,2)(9,3) \psframe(8,3)(9,4) \rput{*0}(8.5,2.5){$2$}&#10;&#10;\psframe(9,2)(10,3) \psframe(9,3)(10,4)  \rput{*0}(9.5,2.5){$2$}&#10;\rput{*0}(9.5,3.5){$1$}&#10;&#10; \psframe(10,3)(11,4) \rput{*0}(10.5,3.5){$1$}&#10;&#10;  \psframe(11,3)(12,4)\rput{*0}(11.5,3.5){$1$}&#10;&#10;   \psframe(12,3)(13,4)\rput{*0}(12.5,3.5){$1$}&#10;&#10;    \psframe(13,3)(14,4)\rput{*0}(13.5,3.5){$1$}&#10;&#10;     \psframe(8,3)(9,4)\rput{*0}(8.5,3.5){$1$}&#10;\end{pspicture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1"/>
  <p:tag name="PICTUREFILESIZE" val="1137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cdots \left[ \begin{array}{ccccc} 1 &amp; 0 &amp; \cdots &amp; \cdots &amp; 0 \\&#10;0 &amp; 1 &amp; \ddots &amp; &amp; \vdots \\&#10;\vdots   &amp;\ddots  &amp;\ddots  &amp; \ddots &amp;\vdots  \\&#10;\vdots &amp;&amp; \ddots &amp;1 &amp; 0 \\&#10;0 &amp; \cdots &amp; \cdots &amp; 0 &amp; t^{k_{rr}} \end{array} \right]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1"/>
  <p:tag name="PICTUREFILESIZE" val="117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\left[ \begin{array}{cccc}&#10;t^{k_{11}} &amp; 1 &amp; 0 &amp; 0\\&#10;0 &amp; t^{k_{12}} &amp; \ddots &amp; \vdots \\&#10;0 &amp; \ddots&amp;\ddots &amp; 1 \\&#10;\vdots &amp; 0 &amp; 0 &amp;t^{k_{1r}}&#10;\end{array} \right]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8"/>
  <p:tag name="PICTUREFILESIZE" val="106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\cdot \left[ \begin{array}{ccccc}&#10;1 &amp;0 &amp;0&amp;\cdots&amp; 0\\&#10;0 &amp; t^{k_{22}} &amp; 1&amp;\ddots  &amp; \vdots \\&#10;\vdots &amp; \ddots &amp; \ddots &amp; \ddots &amp;0 \\&#10;\vdots  &amp;&amp;\ddots &amp;\ddots &amp;  1 \\&#10;0&amp;\cdots &amp; \cdots &amp;0 &amp;t^{k_{2r}}&#10;\end{array} \right]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6"/>
  <p:tag name="PICTUREFILESIZE" val="1374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  \left[ \begin{tabular}{c|c} $\begin{array}{ccc} 1 &amp; &amp; \\ &amp; \ddots &amp; \\ &amp; &amp; 1 \end{array}$ &amp; $0$ \\ \hline $0$ &amp; &#10;$\begin{array}{cccc} t^{k_{ii}} &amp; 1 &amp; &amp; \\&#10; &amp; \ddots &amp; \ddots &amp; \\&#10;&amp; &amp; t^{k_{i,r-1}} &amp; 1 \\ &amp; &amp; &amp; t^{k_{ir}} \end{array}$ \end{tabular} &#10;\right]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2"/>
  <p:tag name="PICTUREFILESIZE" val="1250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0.5|2.7|2.5|2.4|9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\[ \hbox{\textcolor{red}{$M$}} = \left[ \begin{array}{cccc} t^{\mu_{1}} &amp; 0 &amp; \cdots &amp; 0 \\&#10;0 &amp; t^{\mu_{2}} &amp; \ddots &amp; \vdots \\&#10;\vdots &amp;\ddots  &amp; \ddots &amp; 0 \\ 0 &amp; \cdots  &amp;0 &amp; t^{\mu_{r}} &#10;\end{array} \right],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6"/>
  <p:tag name="PICTUREFILESIZE" val="1325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2.9|4.3|3.5|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courier}&#10;\usepackage{color}&#10;\usepackage{pstricks,multido}&#10;\begin{document}&#10;\[ \Psi:  \hbox{LR}(\hbox{\textcolor{red}{$\mu$}}, &#10;\hbox{\textcolor{blue}{$\nu$}};&#10;\hbox{\textcolor{green}{$\lambda$}}) &#10;\rightarrow \hbox{M}_{R}(\hbox{\textcolor{red}{$\mu$}}, &#10;\hbox{\textcolor{blue}{$\nu$}};&#10;\hbox{\textcolor{green}{$\lambda$}}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0"/>
  <p:tag name="PICTUREFILESIZE" val="75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courier}&#10;\usepackage{color}&#10;\usepackage{pstricks,multido}&#10;\begin{document}&#10;\[ \widetilde{\Psi}:  &#10;\hbox{M}_{R}(\hbox{\textcolor{red}{$\mu$}}, &#10;\hbox{\textcolor{blue}{$\nu$}};&#10;\hbox{\textcolor{green}{$\lambda$}}) \rightarrow  \hbox{LR}(\hbox{\textcolor{red}{$\mu$}}, &#10;\hbox{\textcolor{blue}{$\nu$}};&#10;\hbox{\textcolor{green}{$\lambda$}}) 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0"/>
  <p:tag name="PICTUREFILESIZE" val="80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[ \Large \widetilde{\Psi}   \circ \Psi = Id. \]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ORIGWIDTH" val="53"/>
  <p:tag name="PICTUREFILESIZE" val="30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begin{document}&#10;\psset{unit=0.7cm} &#10;\begin{pspicture}(5,4)\psframe(0,0)(1,1)&#10;\psframe(1,0)(2,1)\rput{*0}(1.5,0.5){$k_{14}$}&#10;\rput{*0}(2.5,0.5){$k_{24}$} \rput{*0}(3.5,0.5){$k_{34}$}&#10;\psframe(2,0)(3,1) \psframe(3,0)(4,1) \psframe(2,1)(4,2)&#10;\rput{*0}(3,1.5){$k_{13}$} \rput{*0}(0.5,0.5){$\mu_4$}&#10; \psframe(0,1)(2,2) \psframe(0,2)(5,3)&#10;\rput{*0}(1,1.5){$\mu_{3}$} \rput{*0}(2.5,2.5){$\mu_2$}&#10;\psframe(0,3)(8,4) \rput{*0}(4,3.5){$\mu_1$} \psframe(8,3)(14,4)&#10;\rput{*0}(11,3.5){$k_{11}$} \psframe(5,2)(7,3)&#10;\rput{*0}(6,2.5){$k_{12}$} \psframe(7,2)(10,3)&#10;\rput{*0}(8.5,2.5){$k_{22}$} \psframe(4,0)(6,1)&#10;\rput{*0}(5,0.5){$k_{44}$} \psframe(4,1)(6,2)&#10;\rput{*0}(5,1.5){$k_{23}$} \psframe(6,1)(8,2)&#10;\rput{*0}(7,1.5){$k_{33}$}&#10;\end{pspictur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1"/>
  <p:tag name="PICTUREFILESIZE" val="183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4in&#10;\begin{document}&#10;\noindent Our method is to find in the orbit $&lt;&lt;(\hbox{\textcolor{red}{$M$}},\hbox{\textcolor{blue}{$N$}})&gt;&gt;$ a distinguished pair&#10;\[ (D_{\hbox{\textcolor{red}{$\mu$}}}, L D_{\widehat{\hbox{\textcolor{blue}{$\nu$}}}})&#10; \in \ &lt;&lt; (\hbox{\textcolor{red}{$M$}},\hbox{\textcolor{blue}{$N$}})&gt;&gt;,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90"/>
  <p:tag name="PICTUREFILESIZE" val="1415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3in&#10;\begin{document}&#10;\noindent where&#10;\[ D_{\hbox{\textcolor{red}{$\mu$}}} =\left[ \begin{array}{cccc} t^{\mu_{1}} &amp; 0 &amp; \cdots &amp; 0 \\&#10;0 &amp; t^{\mu_{2}} &amp; \ddots &amp; \vdots \\&#10;\vdots &amp;\ddots  &amp; \ddots &amp; 0 \\ 0 &amp; \cdots  &amp;0 &amp; t^{\mu_{r}} &#10;\end{array} \right], \ \ &#10;D_{\widehat{\hbox{\textcolor{blue}{$\nu$}}}} =\left[ \begin{array}{cccc} t^{\nu_{r}} &amp; 0 &amp; \cdots &amp; 0 \\&#10;0 &amp; t^{\nu_{r-1}} &amp; \ddots &amp; \vdots \\&#10;\vdots &amp;\ddots  &amp; \ddots &amp; 0 \\ 0 &amp; \cdots  &amp;0 &amp; t^{\nu_{1}} &#10;\end{array} \right],&#10;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89"/>
  <p:tag name="PICTUREFILESIZE" val="2880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3.2in&#10;\begin{document}&#10;\noindent and $L$ is a special, invertible, lower-triangular matrix &#10;(called $\hbox{\textcolor{red}{$\mu$}}$-$\widehat{\hbox{\textcolor{blue}{$\nu$}}}$-generic) satisfying a class of inequalities&#10;among the orders of the determinants of its minors.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3"/>
  <p:tag name="PICTUREFILESIZE" val="170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|5.1|5.9|2.5|1.3|4.9|2.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[margin=0.75in]{geometry}&#10;\usepackage{courier}&#10;\usepackage{color}&#10;\usepackage{pstricks,multido}&#10;\textwidth=3.5in&#10;\begin{document}&#10;\[&#10;\left\| L&#10;\Bigl( \begin{array}{ccc} (j-i)^{\wedge},&amp;&#10; \ldots &amp;,(j-1)^{\wedge}  \\&#10;1 &amp; \dots &amp; (r-i) \end{array} \Bigr) \right\| &#10;  - \left\| L \Bigl(&#10;\begin{array}{ccc}&#10;(j-i+1)^{\wedge}, &amp; \ldots &amp;,(j)^{\wedge} \\&#10;1 &amp; \dots &amp; (r-i) \end{array} \Bigr)&#10;\right\| 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2"/>
  <p:tag name="PICTUREFILESIZE" val="260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rge = k_{1j} + k_{2j} + \cdots + k_{ij},  template TPT1  env TPENV1  fore 0  back 16777215  eqnno 0"/>
  <p:tag name="FILENAME" val="TP_tmp"/>
  <p:tag name="ORIGWIDTH" val="102"/>
  <p:tag name="PICTUREFILESIZE" val="77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 amssymb,amsxtra}&#10;\usepackage{xkeyval}&#10;\usepackage[margin=0.75in]{geometry}&#10;\usepackage{courier}&#10;\usepackage{color}&#10;\usepackage{multido,pstricks}&#10;%\usepackage{pstricks-add}&#10;&#10;\begin{document}&#10;&#10;\definecolor{dkgreen}{rgb}{0,0.6,0}&#10;\definecolor{dkblue}{rgb}{0,0,0.6}&#10;\definecolor{dkred}{rgb}{0.6,0,0}&#10;\definecolor{purp}{rgb}{0.7,0,0.7}&#10;&#10;\large \textcolor{red}{$\mu$}-$\widehat{\hbox{\textcolor{blue}{$\nu$}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22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8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setlength{\arraycolsep}{-0.05mm} \renewcommand{\arraystretch}{1.3}&#10; \begin{array}{ccccccccccc}&#10;    &amp;     &amp;    &amp;    &amp;     &amp;h_{00}&amp;     &amp;     &amp;      &amp;   &amp;  \\&#10;    &amp;     &amp;    &amp;    &amp;h_{10}&amp;     &amp;h_{11}&amp;     &amp;      &amp;   &amp;  \\&#10;    &amp;     &amp;    &amp;h_{20}&amp;     &amp;h_{21}&amp;     &amp;h_{22}&amp;      &amp;   &amp;  \\&#10;    &amp;     &amp;h_{30}&amp;    &amp;h_{31}&amp;     &amp;h_{32}&amp;     &amp;h_{33}&amp;   &amp;  \\&#10;    &amp;h_{40}&amp;    &amp;h_{41}&amp;     &amp;h_{42}&amp;     &amp;h_{43}&amp;      &amp;h_{44}&amp;  \\&#10;h_{50} &amp; &amp; h_{51} &amp; &amp; h_{52} &amp; &amp; h_{53} &amp; &amp; h_{54} &amp;&amp; h_{55}&#10;\end{array} \]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5"/>
  <p:tag name="PICTUREFILESIZE" val="23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13262</TotalTime>
  <Words>2683</Words>
  <Application>Microsoft Office PowerPoint</Application>
  <PresentationFormat>On-screen Show (4:3)</PresentationFormat>
  <Paragraphs>259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75" baseType="lpstr">
      <vt:lpstr>Arial</vt:lpstr>
      <vt:lpstr>Calibri</vt:lpstr>
      <vt:lpstr>CMEX10</vt:lpstr>
      <vt:lpstr>CMMI12</vt:lpstr>
      <vt:lpstr>CMMI10</vt:lpstr>
      <vt:lpstr>CMR10</vt:lpstr>
      <vt:lpstr>CMSY10</vt:lpstr>
      <vt:lpstr>CMSY7</vt:lpstr>
      <vt:lpstr>CMR7</vt:lpstr>
      <vt:lpstr>CMMI7</vt:lpstr>
      <vt:lpstr>CMR12</vt:lpstr>
      <vt:lpstr>MSBM7</vt:lpstr>
      <vt:lpstr>CMR5</vt:lpstr>
      <vt:lpstr>CMMI5</vt:lpstr>
      <vt:lpstr>CMEX7</vt:lpstr>
      <vt:lpstr>CMSY5</vt:lpstr>
      <vt:lpstr>MSBM10</vt:lpstr>
      <vt:lpstr>CMTI10</vt:lpstr>
      <vt:lpstr>CMSY8</vt:lpstr>
      <vt:lpstr>CMR8</vt:lpstr>
      <vt:lpstr>CMTI12</vt:lpstr>
      <vt:lpstr>CMMI8</vt:lpstr>
      <vt:lpstr>CMBX12</vt:lpstr>
      <vt:lpstr>CMBXTI10</vt:lpstr>
      <vt:lpstr>CMCSC10</vt:lpstr>
      <vt:lpstr>CMBX10</vt:lpstr>
      <vt:lpstr>CMSY9</vt:lpstr>
      <vt:lpstr>CMR9</vt:lpstr>
      <vt:lpstr>Symbol</vt:lpstr>
      <vt:lpstr>MT Extra</vt:lpstr>
      <vt:lpstr>Office Theme</vt:lpstr>
      <vt:lpstr>Slide 1</vt:lpstr>
      <vt:lpstr>Slide 2</vt:lpstr>
      <vt:lpstr>Littlewood-Richardson Fillings</vt:lpstr>
      <vt:lpstr>Slide 4</vt:lpstr>
      <vt:lpstr>Slide 5</vt:lpstr>
      <vt:lpstr>Slide 6</vt:lpstr>
      <vt:lpstr>Invariants of Matrix Pairs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appleby</dc:creator>
  <cp:lastModifiedBy>glenn appleby</cp:lastModifiedBy>
  <cp:revision>852</cp:revision>
  <dcterms:created xsi:type="dcterms:W3CDTF">2009-09-14T05:17:36Z</dcterms:created>
  <dcterms:modified xsi:type="dcterms:W3CDTF">2009-10-22T17:04:13Z</dcterms:modified>
</cp:coreProperties>
</file>